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256" r:id="rId6"/>
    <p:sldId id="258" r:id="rId7"/>
    <p:sldId id="259" r:id="rId8"/>
    <p:sldId id="260" r:id="rId9"/>
    <p:sldId id="285" r:id="rId10"/>
    <p:sldId id="286" r:id="rId11"/>
    <p:sldId id="277" r:id="rId12"/>
    <p:sldId id="282" r:id="rId13"/>
    <p:sldId id="287" r:id="rId14"/>
    <p:sldId id="264" r:id="rId15"/>
    <p:sldId id="265" r:id="rId16"/>
    <p:sldId id="266" r:id="rId17"/>
    <p:sldId id="267" r:id="rId18"/>
    <p:sldId id="292" r:id="rId19"/>
    <p:sldId id="268" r:id="rId20"/>
    <p:sldId id="269" r:id="rId21"/>
    <p:sldId id="291" r:id="rId22"/>
    <p:sldId id="270" r:id="rId23"/>
    <p:sldId id="271" r:id="rId24"/>
    <p:sldId id="278" r:id="rId25"/>
    <p:sldId id="280" r:id="rId26"/>
    <p:sldId id="290" r:id="rId27"/>
    <p:sldId id="281" r:id="rId28"/>
    <p:sldId id="274" r:id="rId29"/>
    <p:sldId id="283" r:id="rId30"/>
    <p:sldId id="276" r:id="rId31"/>
    <p:sldId id="289" r:id="rId32"/>
    <p:sldId id="288" r:id="rId33"/>
    <p:sldId id="28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90" autoAdjust="0"/>
  </p:normalViewPr>
  <p:slideViewPr>
    <p:cSldViewPr>
      <p:cViewPr varScale="1">
        <p:scale>
          <a:sx n="81" d="100"/>
          <a:sy n="81" d="100"/>
        </p:scale>
        <p:origin x="1013" y="62"/>
      </p:cViewPr>
      <p:guideLst>
        <p:guide orient="horz" pos="2160"/>
        <p:guide pos="2880"/>
      </p:guideLst>
    </p:cSldViewPr>
  </p:slideViewPr>
  <p:outlineViewPr>
    <p:cViewPr>
      <p:scale>
        <a:sx n="33" d="100"/>
        <a:sy n="33" d="100"/>
      </p:scale>
      <p:origin x="24" y="41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8" Type="http://schemas.openxmlformats.org/officeDocument/2006/relationships/slide" Target="slides/slide3.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5F756-3C00-49F0-B84E-04733A8FEFAD}"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F1B64E83-4BCC-48C2-BB2A-4A65428CDDA5}">
      <dgm:prSet phldrT="[Text]" custT="1"/>
      <dgm:spPr/>
      <dgm:t>
        <a:bodyPr/>
        <a:lstStyle/>
        <a:p>
          <a:r>
            <a:rPr lang="en-US" sz="1800" b="1" dirty="0" smtClean="0"/>
            <a:t>Council</a:t>
          </a:r>
          <a:br>
            <a:rPr lang="en-US" sz="1800" b="1" dirty="0" smtClean="0"/>
          </a:br>
          <a:r>
            <a:rPr lang="en-US" sz="1800" b="1" dirty="0" smtClean="0"/>
            <a:t>(40)</a:t>
          </a:r>
        </a:p>
        <a:p>
          <a:r>
            <a:rPr lang="en-US" sz="1400" b="1" dirty="0" smtClean="0"/>
            <a:t>Council Coordination Committee (8)</a:t>
          </a:r>
          <a:endParaRPr lang="en-US" sz="1400" dirty="0"/>
        </a:p>
      </dgm:t>
    </dgm:pt>
    <dgm:pt modelId="{8232389C-7685-4D96-9917-0474A2F578B2}" type="parTrans" cxnId="{709961BF-8E2F-43DD-A2AD-986422F49301}">
      <dgm:prSet/>
      <dgm:spPr/>
      <dgm:t>
        <a:bodyPr/>
        <a:lstStyle/>
        <a:p>
          <a:endParaRPr lang="en-US"/>
        </a:p>
      </dgm:t>
    </dgm:pt>
    <dgm:pt modelId="{50BB37EF-E9BB-4D57-850E-D73CEAFCE4E2}" type="sibTrans" cxnId="{709961BF-8E2F-43DD-A2AD-986422F49301}">
      <dgm:prSet/>
      <dgm:spPr/>
      <dgm:t>
        <a:bodyPr/>
        <a:lstStyle/>
        <a:p>
          <a:endParaRPr lang="en-US"/>
        </a:p>
      </dgm:t>
    </dgm:pt>
    <dgm:pt modelId="{726627B4-9C55-4F1B-86EF-25D2BE89550F}">
      <dgm:prSet phldrT="[Text]" custT="1"/>
      <dgm:spPr>
        <a:solidFill>
          <a:srgbClr val="2B4A6F"/>
        </a:solidFill>
      </dgm:spPr>
      <dgm:t>
        <a:bodyPr lIns="9144" tIns="9144" rIns="9144" bIns="9144"/>
        <a:lstStyle/>
        <a:p>
          <a:pPr>
            <a:spcAft>
              <a:spcPts val="200"/>
            </a:spcAft>
          </a:pPr>
          <a:r>
            <a:rPr lang="en-US" sz="1100" b="1" u="none" dirty="0" smtClean="0">
              <a:solidFill>
                <a:schemeClr val="bg1"/>
              </a:solidFill>
            </a:rPr>
            <a:t>Legislative Committee</a:t>
          </a:r>
          <a:r>
            <a:rPr lang="en-US" sz="1100" b="1" dirty="0" smtClean="0">
              <a:solidFill>
                <a:schemeClr val="bg1"/>
              </a:solidFill>
            </a:rPr>
            <a:t/>
          </a:r>
          <a:br>
            <a:rPr lang="en-US" sz="1100" b="1" dirty="0" smtClean="0">
              <a:solidFill>
                <a:schemeClr val="bg1"/>
              </a:solidFill>
            </a:rPr>
          </a:br>
          <a:r>
            <a:rPr lang="en-US" sz="1100" b="0" dirty="0" smtClean="0">
              <a:solidFill>
                <a:schemeClr val="bg1"/>
              </a:solidFill>
            </a:rPr>
            <a:t>(19 total:  4 Council, 2 Committee on Academics, 3 committee chairs of LRIC, SLR, SAR, 9 others, 1 SAAC)</a:t>
          </a:r>
          <a:endParaRPr lang="en-US" sz="1100" b="0" dirty="0">
            <a:solidFill>
              <a:schemeClr val="bg1"/>
            </a:solidFill>
          </a:endParaRPr>
        </a:p>
      </dgm:t>
    </dgm:pt>
    <dgm:pt modelId="{E54C5EB6-556C-4FAC-952E-C32E6C30D776}" type="parTrans" cxnId="{D684E548-152D-46DF-B345-80FF013125B1}">
      <dgm:prSet/>
      <dgm:spPr>
        <a:solidFill>
          <a:srgbClr val="9CAFCC"/>
        </a:solidFill>
      </dgm:spPr>
      <dgm:t>
        <a:bodyPr/>
        <a:lstStyle/>
        <a:p>
          <a:endParaRPr lang="en-US"/>
        </a:p>
      </dgm:t>
    </dgm:pt>
    <dgm:pt modelId="{381EC07E-2998-4016-B256-4E6B2A265DDD}" type="sibTrans" cxnId="{D684E548-152D-46DF-B345-80FF013125B1}">
      <dgm:prSet/>
      <dgm:spPr/>
      <dgm:t>
        <a:bodyPr/>
        <a:lstStyle/>
        <a:p>
          <a:endParaRPr lang="en-US"/>
        </a:p>
      </dgm:t>
    </dgm:pt>
    <dgm:pt modelId="{FFBC2729-E597-4708-A4EE-50968FF93875}">
      <dgm:prSet phldrT="[Text]" custT="1"/>
      <dgm:spPr>
        <a:solidFill>
          <a:srgbClr val="2B4A6F"/>
        </a:solidFill>
      </dgm:spPr>
      <dgm:t>
        <a:bodyPr lIns="9144" tIns="9144" rIns="9144" bIns="9144"/>
        <a:lstStyle/>
        <a:p>
          <a:pPr>
            <a:spcAft>
              <a:spcPts val="0"/>
            </a:spcAft>
          </a:pPr>
          <a:r>
            <a:rPr lang="en-US" sz="1100" b="1" u="none" dirty="0" smtClean="0">
              <a:solidFill>
                <a:schemeClr val="bg1"/>
              </a:solidFill>
            </a:rPr>
            <a:t>Women's Basketball Oversight Committee </a:t>
          </a:r>
        </a:p>
        <a:p>
          <a:pPr>
            <a:spcAft>
              <a:spcPts val="0"/>
            </a:spcAft>
          </a:pPr>
          <a:r>
            <a:rPr lang="en-US" sz="1100" b="1" dirty="0" smtClean="0">
              <a:solidFill>
                <a:schemeClr val="bg1"/>
              </a:solidFill>
            </a:rPr>
            <a:t>(</a:t>
          </a:r>
          <a:r>
            <a:rPr lang="en-US" sz="1100" b="0" dirty="0" smtClean="0">
              <a:solidFill>
                <a:schemeClr val="bg1"/>
              </a:solidFill>
            </a:rPr>
            <a:t>12 total:  4 Council, 7 others, 1 SAAC)</a:t>
          </a:r>
          <a:endParaRPr lang="en-US" sz="1100" b="0" dirty="0">
            <a:solidFill>
              <a:schemeClr val="bg1"/>
            </a:solidFill>
          </a:endParaRPr>
        </a:p>
      </dgm:t>
    </dgm:pt>
    <dgm:pt modelId="{E465417F-4CF0-4DD9-B5A2-06E8A5B48C6B}" type="parTrans" cxnId="{7FE004AA-51A4-42F5-B356-E20FD2E34C10}">
      <dgm:prSet/>
      <dgm:spPr>
        <a:solidFill>
          <a:srgbClr val="9CAFCC"/>
        </a:solidFill>
      </dgm:spPr>
      <dgm:t>
        <a:bodyPr/>
        <a:lstStyle/>
        <a:p>
          <a:endParaRPr lang="en-US"/>
        </a:p>
      </dgm:t>
    </dgm:pt>
    <dgm:pt modelId="{EA0F09B3-FAF0-4A65-B8B4-CD3D7C35CC79}" type="sibTrans" cxnId="{7FE004AA-51A4-42F5-B356-E20FD2E34C10}">
      <dgm:prSet/>
      <dgm:spPr/>
      <dgm:t>
        <a:bodyPr/>
        <a:lstStyle/>
        <a:p>
          <a:endParaRPr lang="en-US"/>
        </a:p>
      </dgm:t>
    </dgm:pt>
    <dgm:pt modelId="{CA2FC26A-77A1-4773-980C-E5ACC207B07F}">
      <dgm:prSet phldrT="[Text]" custT="1"/>
      <dgm:spPr>
        <a:solidFill>
          <a:srgbClr val="2B4A6F"/>
        </a:solidFill>
      </dgm:spPr>
      <dgm:t>
        <a:bodyPr lIns="9144" tIns="9144" rIns="9144" bIns="9144"/>
        <a:lstStyle/>
        <a:p>
          <a:pPr>
            <a:spcAft>
              <a:spcPts val="0"/>
            </a:spcAft>
          </a:pPr>
          <a:r>
            <a:rPr lang="en-US" sz="1100" b="1" u="none" dirty="0" smtClean="0">
              <a:solidFill>
                <a:schemeClr val="bg1"/>
              </a:solidFill>
            </a:rPr>
            <a:t>Football Oversight Committee </a:t>
          </a:r>
        </a:p>
        <a:p>
          <a:pPr>
            <a:spcAft>
              <a:spcPts val="0"/>
            </a:spcAft>
          </a:pPr>
          <a:r>
            <a:rPr lang="en-US" sz="1100" b="0" dirty="0" smtClean="0">
              <a:solidFill>
                <a:schemeClr val="bg1"/>
              </a:solidFill>
            </a:rPr>
            <a:t>(12 total:  4 Council, 7 others, 1 SAAC)</a:t>
          </a:r>
          <a:endParaRPr lang="en-US" sz="1100" b="0" dirty="0">
            <a:solidFill>
              <a:schemeClr val="bg1"/>
            </a:solidFill>
          </a:endParaRPr>
        </a:p>
      </dgm:t>
    </dgm:pt>
    <dgm:pt modelId="{27140318-B18B-401E-B4D1-36C528650D0D}" type="parTrans" cxnId="{37D9F68D-B55A-4BCB-958D-52CE92E1B520}">
      <dgm:prSet/>
      <dgm:spPr>
        <a:solidFill>
          <a:srgbClr val="9CAFCC"/>
        </a:solidFill>
      </dgm:spPr>
      <dgm:t>
        <a:bodyPr/>
        <a:lstStyle/>
        <a:p>
          <a:endParaRPr lang="en-US"/>
        </a:p>
      </dgm:t>
    </dgm:pt>
    <dgm:pt modelId="{B97D9868-1547-4428-8F97-1557D31C62B9}" type="sibTrans" cxnId="{37D9F68D-B55A-4BCB-958D-52CE92E1B520}">
      <dgm:prSet/>
      <dgm:spPr/>
      <dgm:t>
        <a:bodyPr/>
        <a:lstStyle/>
        <a:p>
          <a:endParaRPr lang="en-US"/>
        </a:p>
      </dgm:t>
    </dgm:pt>
    <dgm:pt modelId="{69D2C82C-18D7-4723-A4C8-8D56EDFEECDA}">
      <dgm:prSet phldrT="[Text]" custT="1"/>
      <dgm:spPr>
        <a:solidFill>
          <a:srgbClr val="2B4A6F"/>
        </a:solidFill>
      </dgm:spPr>
      <dgm:t>
        <a:bodyPr lIns="9144" tIns="9144" rIns="9144" bIns="9144"/>
        <a:lstStyle/>
        <a:p>
          <a:pPr>
            <a:spcAft>
              <a:spcPts val="0"/>
            </a:spcAft>
          </a:pPr>
          <a:r>
            <a:rPr lang="en-US" sz="1100" b="1" u="none" dirty="0" smtClean="0">
              <a:solidFill>
                <a:schemeClr val="bg1"/>
              </a:solidFill>
            </a:rPr>
            <a:t>Men's Basketball Oversight Committee </a:t>
          </a:r>
        </a:p>
        <a:p>
          <a:pPr>
            <a:spcAft>
              <a:spcPts val="0"/>
            </a:spcAft>
          </a:pPr>
          <a:r>
            <a:rPr lang="en-US" sz="1100" b="0" dirty="0" smtClean="0">
              <a:solidFill>
                <a:schemeClr val="bg1"/>
              </a:solidFill>
            </a:rPr>
            <a:t>(12 total:  4 Council, 7 others, 1 SAAC)</a:t>
          </a:r>
          <a:endParaRPr lang="en-US" sz="1100" b="0" dirty="0">
            <a:solidFill>
              <a:schemeClr val="bg1"/>
            </a:solidFill>
          </a:endParaRPr>
        </a:p>
      </dgm:t>
    </dgm:pt>
    <dgm:pt modelId="{494D69BD-5CAC-433C-AE14-CB20B6829086}" type="parTrans" cxnId="{0F1C7C36-CDBE-4D96-B928-6E46206CC60C}">
      <dgm:prSet/>
      <dgm:spPr>
        <a:solidFill>
          <a:srgbClr val="9CAFCC"/>
        </a:solidFill>
      </dgm:spPr>
      <dgm:t>
        <a:bodyPr/>
        <a:lstStyle/>
        <a:p>
          <a:endParaRPr lang="en-US"/>
        </a:p>
      </dgm:t>
    </dgm:pt>
    <dgm:pt modelId="{A778C805-A681-4F87-909E-93E099DBDE00}" type="sibTrans" cxnId="{0F1C7C36-CDBE-4D96-B928-6E46206CC60C}">
      <dgm:prSet/>
      <dgm:spPr/>
      <dgm:t>
        <a:bodyPr/>
        <a:lstStyle/>
        <a:p>
          <a:endParaRPr lang="en-US"/>
        </a:p>
      </dgm:t>
    </dgm:pt>
    <dgm:pt modelId="{382CF3C0-77C6-45E2-8B9E-3923CCF9E14C}">
      <dgm:prSet phldrT="[Text]" custT="1"/>
      <dgm:spPr>
        <a:solidFill>
          <a:srgbClr val="2B4A6F"/>
        </a:solidFill>
      </dgm:spPr>
      <dgm:t>
        <a:bodyPr lIns="9144" tIns="9144" rIns="9144" bIns="9144"/>
        <a:lstStyle/>
        <a:p>
          <a:pPr>
            <a:spcAft>
              <a:spcPts val="0"/>
            </a:spcAft>
          </a:pPr>
          <a:r>
            <a:rPr lang="en-US" sz="1100" b="1" u="none" dirty="0" smtClean="0">
              <a:solidFill>
                <a:schemeClr val="bg1"/>
              </a:solidFill>
            </a:rPr>
            <a:t>Student-Athlete Advisory Committee</a:t>
          </a:r>
        </a:p>
        <a:p>
          <a:pPr>
            <a:spcAft>
              <a:spcPts val="0"/>
            </a:spcAft>
          </a:pPr>
          <a:r>
            <a:rPr lang="en-US" sz="1100" b="0" dirty="0" smtClean="0">
              <a:solidFill>
                <a:schemeClr val="bg1"/>
              </a:solidFill>
            </a:rPr>
            <a:t>(32 total:  1 from each conference. </a:t>
          </a:r>
          <a:r>
            <a:rPr lang="en-US" sz="1100" b="0" dirty="0" smtClean="0"/>
            <a:t>Additionally, 2 Council members serve as liaisons to SAAC)</a:t>
          </a:r>
          <a:endParaRPr lang="en-US" sz="1100" b="0" dirty="0">
            <a:solidFill>
              <a:schemeClr val="bg1"/>
            </a:solidFill>
          </a:endParaRPr>
        </a:p>
      </dgm:t>
    </dgm:pt>
    <dgm:pt modelId="{A05FB898-94E7-4125-8160-EB63154F3EBC}" type="parTrans" cxnId="{788A02C2-F7B2-45B8-9BBB-0A9840553A9E}">
      <dgm:prSet/>
      <dgm:spPr>
        <a:solidFill>
          <a:srgbClr val="9CAFCC"/>
        </a:solidFill>
      </dgm:spPr>
      <dgm:t>
        <a:bodyPr/>
        <a:lstStyle/>
        <a:p>
          <a:endParaRPr lang="en-US"/>
        </a:p>
      </dgm:t>
    </dgm:pt>
    <dgm:pt modelId="{04D96BB0-99BF-4C5A-947D-71EB56989C44}" type="sibTrans" cxnId="{788A02C2-F7B2-45B8-9BBB-0A9840553A9E}">
      <dgm:prSet/>
      <dgm:spPr/>
      <dgm:t>
        <a:bodyPr/>
        <a:lstStyle/>
        <a:p>
          <a:endParaRPr lang="en-US"/>
        </a:p>
      </dgm:t>
    </dgm:pt>
    <dgm:pt modelId="{4B26E05C-1174-4EDD-A0B2-A59D81C6B446}">
      <dgm:prSet phldrT="[Text]" custT="1"/>
      <dgm:spPr>
        <a:solidFill>
          <a:srgbClr val="2B4A6F"/>
        </a:solidFill>
      </dgm:spPr>
      <dgm:t>
        <a:bodyPr lIns="9144" tIns="9144" rIns="9144" bIns="9144"/>
        <a:lstStyle/>
        <a:p>
          <a:pPr>
            <a:spcAft>
              <a:spcPts val="0"/>
            </a:spcAft>
          </a:pPr>
          <a:r>
            <a:rPr lang="en-US" sz="1100" b="1" u="none" dirty="0" smtClean="0">
              <a:solidFill>
                <a:schemeClr val="bg1"/>
              </a:solidFill>
            </a:rPr>
            <a:t>Competition Oversight Committee</a:t>
          </a:r>
          <a:r>
            <a:rPr lang="en-US" sz="1100" b="1" u="sng" dirty="0" smtClean="0">
              <a:solidFill>
                <a:schemeClr val="bg1"/>
              </a:solidFill>
            </a:rPr>
            <a:t> </a:t>
          </a:r>
        </a:p>
        <a:p>
          <a:pPr>
            <a:spcAft>
              <a:spcPts val="0"/>
            </a:spcAft>
          </a:pPr>
          <a:r>
            <a:rPr lang="en-US" sz="1100" b="0" dirty="0" smtClean="0">
              <a:solidFill>
                <a:schemeClr val="bg1"/>
              </a:solidFill>
            </a:rPr>
            <a:t>(19 total:  10 Council, 8 others, 1 SAAC)</a:t>
          </a:r>
        </a:p>
        <a:p>
          <a:pPr>
            <a:spcAft>
              <a:spcPts val="0"/>
            </a:spcAft>
          </a:pPr>
          <a:r>
            <a:rPr lang="en-US" sz="1100" b="0" dirty="0" smtClean="0">
              <a:solidFill>
                <a:schemeClr val="bg1"/>
              </a:solidFill>
            </a:rPr>
            <a:t>Handles all sports and committees other than men's and women's basketball and football</a:t>
          </a:r>
        </a:p>
        <a:p>
          <a:pPr>
            <a:spcAft>
              <a:spcPts val="0"/>
            </a:spcAft>
          </a:pPr>
          <a:r>
            <a:rPr lang="en-US" sz="1100" b="0" dirty="0" smtClean="0">
              <a:solidFill>
                <a:schemeClr val="bg1"/>
              </a:solidFill>
            </a:rPr>
            <a:t>PROP (information only)</a:t>
          </a:r>
        </a:p>
        <a:p>
          <a:pPr>
            <a:spcAft>
              <a:spcPts val="0"/>
            </a:spcAft>
          </a:pPr>
          <a:r>
            <a:rPr lang="en-US" sz="1100" b="0" dirty="0" smtClean="0">
              <a:solidFill>
                <a:schemeClr val="bg1"/>
              </a:solidFill>
            </a:rPr>
            <a:t>OSLC</a:t>
          </a:r>
          <a:endParaRPr lang="en-US" sz="1100" b="0" dirty="0">
            <a:solidFill>
              <a:schemeClr val="bg1"/>
            </a:solidFill>
          </a:endParaRPr>
        </a:p>
      </dgm:t>
    </dgm:pt>
    <dgm:pt modelId="{2C84CA49-28EA-4590-B42B-5DEA450A50D2}" type="sibTrans" cxnId="{367E3F01-A8C3-460D-B6A0-C9E75E7BDCD5}">
      <dgm:prSet/>
      <dgm:spPr/>
      <dgm:t>
        <a:bodyPr/>
        <a:lstStyle/>
        <a:p>
          <a:endParaRPr lang="en-US"/>
        </a:p>
      </dgm:t>
    </dgm:pt>
    <dgm:pt modelId="{EF605B27-BB4D-4370-A3CC-7B788F521277}" type="parTrans" cxnId="{367E3F01-A8C3-460D-B6A0-C9E75E7BDCD5}">
      <dgm:prSet/>
      <dgm:spPr>
        <a:solidFill>
          <a:srgbClr val="9CAFCC"/>
        </a:solidFill>
      </dgm:spPr>
      <dgm:t>
        <a:bodyPr/>
        <a:lstStyle/>
        <a:p>
          <a:endParaRPr lang="en-US"/>
        </a:p>
      </dgm:t>
    </dgm:pt>
    <dgm:pt modelId="{DC8D7FAA-9FAC-45D3-A61C-D7E78060C536}">
      <dgm:prSet phldrT="[Text]" custT="1"/>
      <dgm:spPr>
        <a:solidFill>
          <a:srgbClr val="2B4A6F"/>
        </a:solidFill>
      </dgm:spPr>
      <dgm:t>
        <a:bodyPr lIns="9144" tIns="9144" rIns="9144" bIns="9144"/>
        <a:lstStyle/>
        <a:p>
          <a:pPr>
            <a:spcAft>
              <a:spcPts val="0"/>
            </a:spcAft>
          </a:pPr>
          <a:r>
            <a:rPr lang="en-US" sz="1100" b="1" u="none" dirty="0" smtClean="0">
              <a:solidFill>
                <a:schemeClr val="bg1"/>
              </a:solidFill>
            </a:rPr>
            <a:t>Strategic Vision and Planning Committee</a:t>
          </a:r>
          <a:r>
            <a:rPr lang="en-US" sz="1100" b="1" u="sng" dirty="0" smtClean="0">
              <a:solidFill>
                <a:schemeClr val="bg1"/>
              </a:solidFill>
            </a:rPr>
            <a:t> </a:t>
          </a:r>
        </a:p>
        <a:p>
          <a:pPr>
            <a:spcAft>
              <a:spcPts val="0"/>
            </a:spcAft>
          </a:pPr>
          <a:r>
            <a:rPr lang="en-US" sz="1100" b="0" dirty="0" smtClean="0">
              <a:solidFill>
                <a:schemeClr val="bg1"/>
              </a:solidFill>
            </a:rPr>
            <a:t>(10 total:  5 Council, 4 others, 1 SAAC)</a:t>
          </a:r>
        </a:p>
        <a:p>
          <a:pPr>
            <a:spcAft>
              <a:spcPts val="0"/>
            </a:spcAft>
          </a:pPr>
          <a:r>
            <a:rPr lang="en-US" sz="1100" dirty="0" smtClean="0">
              <a:solidFill>
                <a:schemeClr val="bg1"/>
              </a:solidFill>
            </a:rPr>
            <a:t>Business and Legal Affairs</a:t>
          </a:r>
        </a:p>
        <a:p>
          <a:pPr>
            <a:spcAft>
              <a:spcPts val="0"/>
            </a:spcAft>
          </a:pPr>
          <a:r>
            <a:rPr lang="en-US" sz="1100" dirty="0" smtClean="0">
              <a:solidFill>
                <a:schemeClr val="bg1"/>
              </a:solidFill>
            </a:rPr>
            <a:t>Strategic Planning and Research</a:t>
          </a:r>
        </a:p>
        <a:p>
          <a:pPr>
            <a:spcAft>
              <a:spcPts val="0"/>
            </a:spcAft>
          </a:pPr>
          <a:r>
            <a:rPr lang="en-US" sz="1100" dirty="0" smtClean="0">
              <a:solidFill>
                <a:schemeClr val="bg1"/>
              </a:solidFill>
            </a:rPr>
            <a:t>Membership and Reclassification</a:t>
          </a:r>
        </a:p>
        <a:p>
          <a:pPr>
            <a:spcAft>
              <a:spcPts val="0"/>
            </a:spcAft>
          </a:pPr>
          <a:r>
            <a:rPr lang="en-US" sz="1100" dirty="0" smtClean="0">
              <a:solidFill>
                <a:schemeClr val="bg1"/>
              </a:solidFill>
            </a:rPr>
            <a:t>Health and Safety Matters</a:t>
          </a:r>
        </a:p>
        <a:p>
          <a:pPr>
            <a:spcAft>
              <a:spcPts val="0"/>
            </a:spcAft>
          </a:pPr>
          <a:r>
            <a:rPr lang="en-US" sz="1100" dirty="0" smtClean="0">
              <a:solidFill>
                <a:schemeClr val="bg1"/>
              </a:solidFill>
            </a:rPr>
            <a:t>IPP, MOIC, CWA</a:t>
          </a:r>
          <a:endParaRPr lang="en-US" sz="1100" dirty="0">
            <a:solidFill>
              <a:schemeClr val="bg1"/>
            </a:solidFill>
          </a:endParaRPr>
        </a:p>
      </dgm:t>
    </dgm:pt>
    <dgm:pt modelId="{41CB2493-8F6F-4DFC-A220-78998CF95DA8}" type="sibTrans" cxnId="{2C7B61AC-E98B-4995-BA6E-57ED613C98E4}">
      <dgm:prSet/>
      <dgm:spPr/>
      <dgm:t>
        <a:bodyPr/>
        <a:lstStyle/>
        <a:p>
          <a:endParaRPr lang="en-US"/>
        </a:p>
      </dgm:t>
    </dgm:pt>
    <dgm:pt modelId="{A05B91CD-35CF-4132-A806-BE4567697593}" type="parTrans" cxnId="{2C7B61AC-E98B-4995-BA6E-57ED613C98E4}">
      <dgm:prSet/>
      <dgm:spPr>
        <a:solidFill>
          <a:srgbClr val="9CAFCC"/>
        </a:solidFill>
      </dgm:spPr>
      <dgm:t>
        <a:bodyPr/>
        <a:lstStyle/>
        <a:p>
          <a:endParaRPr lang="en-US"/>
        </a:p>
      </dgm:t>
    </dgm:pt>
    <dgm:pt modelId="{9144EB9E-4072-4CAE-9576-BD8B7BC13DCD}">
      <dgm:prSet phldrT="[Text]" custT="1"/>
      <dgm:spPr>
        <a:solidFill>
          <a:srgbClr val="2B4A6F"/>
        </a:solidFill>
      </dgm:spPr>
      <dgm:t>
        <a:bodyPr lIns="9144" tIns="9144" rIns="9144" bIns="9144"/>
        <a:lstStyle/>
        <a:p>
          <a:pPr>
            <a:spcAft>
              <a:spcPts val="0"/>
            </a:spcAft>
          </a:pPr>
          <a:r>
            <a:rPr lang="en-US" sz="1100" b="1" u="none" dirty="0" smtClean="0">
              <a:solidFill>
                <a:schemeClr val="bg1"/>
              </a:solidFill>
            </a:rPr>
            <a:t>Student-Athlete Experience Committee</a:t>
          </a:r>
          <a:br>
            <a:rPr lang="en-US" sz="1100" b="1" u="none" dirty="0" smtClean="0">
              <a:solidFill>
                <a:schemeClr val="bg1"/>
              </a:solidFill>
            </a:rPr>
          </a:br>
          <a:r>
            <a:rPr lang="en-US" sz="1100" b="0" dirty="0" smtClean="0">
              <a:solidFill>
                <a:schemeClr val="bg1"/>
              </a:solidFill>
            </a:rPr>
            <a:t>(10 total:  5 Council, 4 others, 1 SAAC)</a:t>
          </a:r>
        </a:p>
        <a:p>
          <a:pPr>
            <a:spcAft>
              <a:spcPts val="0"/>
            </a:spcAft>
          </a:pPr>
          <a:r>
            <a:rPr lang="en-US" sz="1100" dirty="0" smtClean="0">
              <a:solidFill>
                <a:schemeClr val="bg1"/>
              </a:solidFill>
            </a:rPr>
            <a:t>Awards, Benefits, Financial Aid, Recruiting, Amateurism and Personnel</a:t>
          </a:r>
          <a:endParaRPr lang="en-US" sz="1100" dirty="0">
            <a:solidFill>
              <a:schemeClr val="bg1"/>
            </a:solidFill>
          </a:endParaRPr>
        </a:p>
      </dgm:t>
    </dgm:pt>
    <dgm:pt modelId="{9DA9C08F-A955-4F63-BFCA-3DA87630F84F}" type="sibTrans" cxnId="{41FFCBD0-6AF0-47F4-823F-E4218B54F2BA}">
      <dgm:prSet/>
      <dgm:spPr/>
      <dgm:t>
        <a:bodyPr/>
        <a:lstStyle/>
        <a:p>
          <a:endParaRPr lang="en-US"/>
        </a:p>
      </dgm:t>
    </dgm:pt>
    <dgm:pt modelId="{67F440DA-7334-46AE-BC7F-05223323AE3D}" type="parTrans" cxnId="{41FFCBD0-6AF0-47F4-823F-E4218B54F2BA}">
      <dgm:prSet/>
      <dgm:spPr>
        <a:solidFill>
          <a:srgbClr val="9CAFCC"/>
        </a:solidFill>
      </dgm:spPr>
      <dgm:t>
        <a:bodyPr/>
        <a:lstStyle/>
        <a:p>
          <a:endParaRPr lang="en-US"/>
        </a:p>
      </dgm:t>
    </dgm:pt>
    <dgm:pt modelId="{9A84A0C6-6422-40AF-8324-27720AF5993E}" type="pres">
      <dgm:prSet presAssocID="{CC35F756-3C00-49F0-B84E-04733A8FEFAD}" presName="cycle" presStyleCnt="0">
        <dgm:presLayoutVars>
          <dgm:chMax val="1"/>
          <dgm:dir/>
          <dgm:animLvl val="ctr"/>
          <dgm:resizeHandles val="exact"/>
        </dgm:presLayoutVars>
      </dgm:prSet>
      <dgm:spPr/>
      <dgm:t>
        <a:bodyPr/>
        <a:lstStyle/>
        <a:p>
          <a:endParaRPr lang="en-US"/>
        </a:p>
      </dgm:t>
    </dgm:pt>
    <dgm:pt modelId="{3D70F7CB-38C9-4535-B885-0D58D0724F57}" type="pres">
      <dgm:prSet presAssocID="{F1B64E83-4BCC-48C2-BB2A-4A65428CDDA5}" presName="centerShape" presStyleLbl="node0" presStyleIdx="0" presStyleCnt="1" custScaleX="87040" custScaleY="83051" custLinFactNeighborX="-1119" custLinFactNeighborY="-49467"/>
      <dgm:spPr/>
      <dgm:t>
        <a:bodyPr/>
        <a:lstStyle/>
        <a:p>
          <a:endParaRPr lang="en-US"/>
        </a:p>
      </dgm:t>
    </dgm:pt>
    <dgm:pt modelId="{9355D2A1-AF22-4C9A-ADF9-4F6CB0B15AFA}" type="pres">
      <dgm:prSet presAssocID="{67F440DA-7334-46AE-BC7F-05223323AE3D}" presName="parTrans" presStyleLbl="bgSibTrans2D1" presStyleIdx="0" presStyleCnt="8" custLinFactNeighborX="2090"/>
      <dgm:spPr/>
      <dgm:t>
        <a:bodyPr/>
        <a:lstStyle/>
        <a:p>
          <a:endParaRPr lang="en-US"/>
        </a:p>
      </dgm:t>
    </dgm:pt>
    <dgm:pt modelId="{BC780457-8DDE-490A-8104-182697667A4A}" type="pres">
      <dgm:prSet presAssocID="{9144EB9E-4072-4CAE-9576-BD8B7BC13DCD}" presName="node" presStyleLbl="node1" presStyleIdx="0" presStyleCnt="8" custScaleX="179887" custScaleY="117896" custRadScaleRad="130801" custRadScaleInc="219975">
        <dgm:presLayoutVars>
          <dgm:bulletEnabled val="1"/>
        </dgm:presLayoutVars>
      </dgm:prSet>
      <dgm:spPr/>
      <dgm:t>
        <a:bodyPr/>
        <a:lstStyle/>
        <a:p>
          <a:endParaRPr lang="en-US"/>
        </a:p>
      </dgm:t>
    </dgm:pt>
    <dgm:pt modelId="{999E4FB3-0DCC-4474-ABB2-DBAE8D555626}" type="pres">
      <dgm:prSet presAssocID="{A05B91CD-35CF-4132-A806-BE4567697593}" presName="parTrans" presStyleLbl="bgSibTrans2D1" presStyleIdx="1" presStyleCnt="8" custLinFactNeighborX="1708"/>
      <dgm:spPr/>
      <dgm:t>
        <a:bodyPr/>
        <a:lstStyle/>
        <a:p>
          <a:endParaRPr lang="en-US"/>
        </a:p>
      </dgm:t>
    </dgm:pt>
    <dgm:pt modelId="{C5C1D2C7-8774-49D8-8F2C-1678669A13B7}" type="pres">
      <dgm:prSet presAssocID="{DC8D7FAA-9FAC-45D3-A61C-D7E78060C536}" presName="node" presStyleLbl="node1" presStyleIdx="1" presStyleCnt="8" custScaleX="164938" custScaleY="127897" custRadScaleRad="109682" custRadScaleInc="34616">
        <dgm:presLayoutVars>
          <dgm:bulletEnabled val="1"/>
        </dgm:presLayoutVars>
      </dgm:prSet>
      <dgm:spPr/>
      <dgm:t>
        <a:bodyPr/>
        <a:lstStyle/>
        <a:p>
          <a:endParaRPr lang="en-US"/>
        </a:p>
      </dgm:t>
    </dgm:pt>
    <dgm:pt modelId="{E7EA059C-1115-4325-871C-5852F8D762F3}" type="pres">
      <dgm:prSet presAssocID="{EF605B27-BB4D-4370-A3CC-7B788F521277}" presName="parTrans" presStyleLbl="bgSibTrans2D1" presStyleIdx="2" presStyleCnt="8"/>
      <dgm:spPr/>
      <dgm:t>
        <a:bodyPr/>
        <a:lstStyle/>
        <a:p>
          <a:endParaRPr lang="en-US"/>
        </a:p>
      </dgm:t>
    </dgm:pt>
    <dgm:pt modelId="{EAD46F3C-8AEB-4304-A02B-8E6FD4043241}" type="pres">
      <dgm:prSet presAssocID="{4B26E05C-1174-4EDD-A0B2-A59D81C6B446}" presName="node" presStyleLbl="node1" presStyleIdx="2" presStyleCnt="8" custScaleX="172476" custScaleY="118066" custRadScaleRad="23413" custRadScaleInc="-391156">
        <dgm:presLayoutVars>
          <dgm:bulletEnabled val="1"/>
        </dgm:presLayoutVars>
      </dgm:prSet>
      <dgm:spPr/>
      <dgm:t>
        <a:bodyPr/>
        <a:lstStyle/>
        <a:p>
          <a:endParaRPr lang="en-US"/>
        </a:p>
      </dgm:t>
    </dgm:pt>
    <dgm:pt modelId="{5EDBF9C2-03B4-4048-AAA2-000B0BEA63D6}" type="pres">
      <dgm:prSet presAssocID="{E54C5EB6-556C-4FAC-952E-C32E6C30D776}" presName="parTrans" presStyleLbl="bgSibTrans2D1" presStyleIdx="3" presStyleCnt="8" custAng="166845" custLinFactNeighborX="6035" custLinFactNeighborY="6394" custRadScaleRad="211658" custRadScaleInc="-2147483648"/>
      <dgm:spPr/>
      <dgm:t>
        <a:bodyPr/>
        <a:lstStyle/>
        <a:p>
          <a:endParaRPr lang="en-US"/>
        </a:p>
      </dgm:t>
    </dgm:pt>
    <dgm:pt modelId="{808624CF-E1AA-49E9-8E05-D72D472272EB}" type="pres">
      <dgm:prSet presAssocID="{726627B4-9C55-4F1B-86EF-25D2BE89550F}" presName="node" presStyleLbl="node1" presStyleIdx="3" presStyleCnt="8" custScaleX="156204" custScaleY="108173" custRadScaleRad="87080" custRadScaleInc="-289368">
        <dgm:presLayoutVars>
          <dgm:bulletEnabled val="1"/>
        </dgm:presLayoutVars>
      </dgm:prSet>
      <dgm:spPr/>
      <dgm:t>
        <a:bodyPr/>
        <a:lstStyle/>
        <a:p>
          <a:endParaRPr lang="en-US"/>
        </a:p>
      </dgm:t>
    </dgm:pt>
    <dgm:pt modelId="{C26F835B-B539-48EA-B43F-2B4AFB8D335B}" type="pres">
      <dgm:prSet presAssocID="{E465417F-4CF0-4DD9-B5A2-06E8A5B48C6B}" presName="parTrans" presStyleLbl="bgSibTrans2D1" presStyleIdx="4" presStyleCnt="8" custLinFactNeighborX="1356"/>
      <dgm:spPr/>
      <dgm:t>
        <a:bodyPr/>
        <a:lstStyle/>
        <a:p>
          <a:endParaRPr lang="en-US"/>
        </a:p>
      </dgm:t>
    </dgm:pt>
    <dgm:pt modelId="{9B3A644A-FA4A-47FD-95D4-69127C02E3A9}" type="pres">
      <dgm:prSet presAssocID="{FFBC2729-E597-4708-A4EE-50968FF93875}" presName="node" presStyleLbl="node1" presStyleIdx="4" presStyleCnt="8" custScaleX="103200" custScaleY="72562" custRadScaleRad="107568" custRadScaleInc="206516">
        <dgm:presLayoutVars>
          <dgm:bulletEnabled val="1"/>
        </dgm:presLayoutVars>
      </dgm:prSet>
      <dgm:spPr/>
      <dgm:t>
        <a:bodyPr/>
        <a:lstStyle/>
        <a:p>
          <a:endParaRPr lang="en-US"/>
        </a:p>
      </dgm:t>
    </dgm:pt>
    <dgm:pt modelId="{64AC067A-E4E7-4674-999D-497807574038}" type="pres">
      <dgm:prSet presAssocID="{27140318-B18B-401E-B4D1-36C528650D0D}" presName="parTrans" presStyleLbl="bgSibTrans2D1" presStyleIdx="5" presStyleCnt="8" custAng="21448420"/>
      <dgm:spPr/>
      <dgm:t>
        <a:bodyPr/>
        <a:lstStyle/>
        <a:p>
          <a:endParaRPr lang="en-US"/>
        </a:p>
      </dgm:t>
    </dgm:pt>
    <dgm:pt modelId="{9475013A-3107-46FE-8F7A-9DDCEB0AB2FB}" type="pres">
      <dgm:prSet presAssocID="{CA2FC26A-77A1-4773-980C-E5ACC207B07F}" presName="node" presStyleLbl="node1" presStyleIdx="5" presStyleCnt="8" custScaleX="103200" custScaleY="72562" custRadScaleRad="80479" custRadScaleInc="154134">
        <dgm:presLayoutVars>
          <dgm:bulletEnabled val="1"/>
        </dgm:presLayoutVars>
      </dgm:prSet>
      <dgm:spPr/>
      <dgm:t>
        <a:bodyPr/>
        <a:lstStyle/>
        <a:p>
          <a:endParaRPr lang="en-US"/>
        </a:p>
      </dgm:t>
    </dgm:pt>
    <dgm:pt modelId="{9223CABC-77CF-49DF-82E5-32D25C526596}" type="pres">
      <dgm:prSet presAssocID="{494D69BD-5CAC-433C-AE14-CB20B6829086}" presName="parTrans" presStyleLbl="bgSibTrans2D1" presStyleIdx="6" presStyleCnt="8" custAng="21290380" custScaleX="100917" custLinFactNeighborX="1396"/>
      <dgm:spPr/>
      <dgm:t>
        <a:bodyPr/>
        <a:lstStyle/>
        <a:p>
          <a:endParaRPr lang="en-US"/>
        </a:p>
      </dgm:t>
    </dgm:pt>
    <dgm:pt modelId="{949A78FE-852B-48A0-B5A2-E5FE0A22A33E}" type="pres">
      <dgm:prSet presAssocID="{69D2C82C-18D7-4723-A4C8-8D56EDFEECDA}" presName="node" presStyleLbl="node1" presStyleIdx="6" presStyleCnt="8" custScaleX="103200" custScaleY="72562" custRadScaleRad="46349" custRadScaleInc="173989">
        <dgm:presLayoutVars>
          <dgm:bulletEnabled val="1"/>
        </dgm:presLayoutVars>
      </dgm:prSet>
      <dgm:spPr/>
      <dgm:t>
        <a:bodyPr/>
        <a:lstStyle/>
        <a:p>
          <a:endParaRPr lang="en-US"/>
        </a:p>
      </dgm:t>
    </dgm:pt>
    <dgm:pt modelId="{8065AD64-0933-40DD-86C9-9011E8A9632F}" type="pres">
      <dgm:prSet presAssocID="{A05FB898-94E7-4125-8160-EB63154F3EBC}" presName="parTrans" presStyleLbl="bgSibTrans2D1" presStyleIdx="7" presStyleCnt="8" custAng="79325" custScaleX="91538"/>
      <dgm:spPr/>
      <dgm:t>
        <a:bodyPr/>
        <a:lstStyle/>
        <a:p>
          <a:endParaRPr lang="en-US"/>
        </a:p>
      </dgm:t>
    </dgm:pt>
    <dgm:pt modelId="{6348D1C1-FCEB-4C81-B116-E51BAB9E2521}" type="pres">
      <dgm:prSet presAssocID="{382CF3C0-77C6-45E2-8B9E-3923CCF9E14C}" presName="node" presStyleLbl="node1" presStyleIdx="7" presStyleCnt="8" custScaleX="142437" custScaleY="93209" custRadScaleRad="127831" custRadScaleInc="-225209">
        <dgm:presLayoutVars>
          <dgm:bulletEnabled val="1"/>
        </dgm:presLayoutVars>
      </dgm:prSet>
      <dgm:spPr/>
      <dgm:t>
        <a:bodyPr/>
        <a:lstStyle/>
        <a:p>
          <a:endParaRPr lang="en-US"/>
        </a:p>
      </dgm:t>
    </dgm:pt>
  </dgm:ptLst>
  <dgm:cxnLst>
    <dgm:cxn modelId="{23991557-20F6-486E-B5FC-CCDE50D8DEC7}" type="presOf" srcId="{DC8D7FAA-9FAC-45D3-A61C-D7E78060C536}" destId="{C5C1D2C7-8774-49D8-8F2C-1678669A13B7}" srcOrd="0" destOrd="0" presId="urn:microsoft.com/office/officeart/2005/8/layout/radial4"/>
    <dgm:cxn modelId="{5E7C193C-3F24-4CF6-A1AD-4B876931F279}" type="presOf" srcId="{FFBC2729-E597-4708-A4EE-50968FF93875}" destId="{9B3A644A-FA4A-47FD-95D4-69127C02E3A9}" srcOrd="0" destOrd="0" presId="urn:microsoft.com/office/officeart/2005/8/layout/radial4"/>
    <dgm:cxn modelId="{7FE004AA-51A4-42F5-B356-E20FD2E34C10}" srcId="{F1B64E83-4BCC-48C2-BB2A-4A65428CDDA5}" destId="{FFBC2729-E597-4708-A4EE-50968FF93875}" srcOrd="4" destOrd="0" parTransId="{E465417F-4CF0-4DD9-B5A2-06E8A5B48C6B}" sibTransId="{EA0F09B3-FAF0-4A65-B8B4-CD3D7C35CC79}"/>
    <dgm:cxn modelId="{AEFB2395-9D0C-44CC-AFDE-1CC8BA3ADCC3}" type="presOf" srcId="{A05B91CD-35CF-4132-A806-BE4567697593}" destId="{999E4FB3-0DCC-4474-ABB2-DBAE8D555626}" srcOrd="0" destOrd="0" presId="urn:microsoft.com/office/officeart/2005/8/layout/radial4"/>
    <dgm:cxn modelId="{37D9F68D-B55A-4BCB-958D-52CE92E1B520}" srcId="{F1B64E83-4BCC-48C2-BB2A-4A65428CDDA5}" destId="{CA2FC26A-77A1-4773-980C-E5ACC207B07F}" srcOrd="5" destOrd="0" parTransId="{27140318-B18B-401E-B4D1-36C528650D0D}" sibTransId="{B97D9868-1547-4428-8F97-1557D31C62B9}"/>
    <dgm:cxn modelId="{D684E548-152D-46DF-B345-80FF013125B1}" srcId="{F1B64E83-4BCC-48C2-BB2A-4A65428CDDA5}" destId="{726627B4-9C55-4F1B-86EF-25D2BE89550F}" srcOrd="3" destOrd="0" parTransId="{E54C5EB6-556C-4FAC-952E-C32E6C30D776}" sibTransId="{381EC07E-2998-4016-B256-4E6B2A265DDD}"/>
    <dgm:cxn modelId="{EE61D71C-92A6-445B-841E-6F365A3D5046}" type="presOf" srcId="{27140318-B18B-401E-B4D1-36C528650D0D}" destId="{64AC067A-E4E7-4674-999D-497807574038}" srcOrd="0" destOrd="0" presId="urn:microsoft.com/office/officeart/2005/8/layout/radial4"/>
    <dgm:cxn modelId="{E479D8D6-3C50-4524-9EE6-5F7B3135F009}" type="presOf" srcId="{67F440DA-7334-46AE-BC7F-05223323AE3D}" destId="{9355D2A1-AF22-4C9A-ADF9-4F6CB0B15AFA}" srcOrd="0" destOrd="0" presId="urn:microsoft.com/office/officeart/2005/8/layout/radial4"/>
    <dgm:cxn modelId="{71578D85-86C1-4DA5-9507-02B8ADAF8775}" type="presOf" srcId="{A05FB898-94E7-4125-8160-EB63154F3EBC}" destId="{8065AD64-0933-40DD-86C9-9011E8A9632F}" srcOrd="0" destOrd="0" presId="urn:microsoft.com/office/officeart/2005/8/layout/radial4"/>
    <dgm:cxn modelId="{0F1C7C36-CDBE-4D96-B928-6E46206CC60C}" srcId="{F1B64E83-4BCC-48C2-BB2A-4A65428CDDA5}" destId="{69D2C82C-18D7-4723-A4C8-8D56EDFEECDA}" srcOrd="6" destOrd="0" parTransId="{494D69BD-5CAC-433C-AE14-CB20B6829086}" sibTransId="{A778C805-A681-4F87-909E-93E099DBDE00}"/>
    <dgm:cxn modelId="{F8C149ED-069A-476A-96B0-6CA690EFCB1A}" type="presOf" srcId="{494D69BD-5CAC-433C-AE14-CB20B6829086}" destId="{9223CABC-77CF-49DF-82E5-32D25C526596}" srcOrd="0" destOrd="0" presId="urn:microsoft.com/office/officeart/2005/8/layout/radial4"/>
    <dgm:cxn modelId="{2C7B61AC-E98B-4995-BA6E-57ED613C98E4}" srcId="{F1B64E83-4BCC-48C2-BB2A-4A65428CDDA5}" destId="{DC8D7FAA-9FAC-45D3-A61C-D7E78060C536}" srcOrd="1" destOrd="0" parTransId="{A05B91CD-35CF-4132-A806-BE4567697593}" sibTransId="{41CB2493-8F6F-4DFC-A220-78998CF95DA8}"/>
    <dgm:cxn modelId="{FEAADB8E-2726-4486-AE19-6D1C62E89D03}" type="presOf" srcId="{E54C5EB6-556C-4FAC-952E-C32E6C30D776}" destId="{5EDBF9C2-03B4-4048-AAA2-000B0BEA63D6}" srcOrd="0" destOrd="0" presId="urn:microsoft.com/office/officeart/2005/8/layout/radial4"/>
    <dgm:cxn modelId="{709961BF-8E2F-43DD-A2AD-986422F49301}" srcId="{CC35F756-3C00-49F0-B84E-04733A8FEFAD}" destId="{F1B64E83-4BCC-48C2-BB2A-4A65428CDDA5}" srcOrd="0" destOrd="0" parTransId="{8232389C-7685-4D96-9917-0474A2F578B2}" sibTransId="{50BB37EF-E9BB-4D57-850E-D73CEAFCE4E2}"/>
    <dgm:cxn modelId="{C7B9A200-BAD9-4BF4-907F-1E841DA7FBDD}" type="presOf" srcId="{9144EB9E-4072-4CAE-9576-BD8B7BC13DCD}" destId="{BC780457-8DDE-490A-8104-182697667A4A}" srcOrd="0" destOrd="0" presId="urn:microsoft.com/office/officeart/2005/8/layout/radial4"/>
    <dgm:cxn modelId="{6B1DD08C-D77F-4FBB-9DC5-8FBC3342F010}" type="presOf" srcId="{CA2FC26A-77A1-4773-980C-E5ACC207B07F}" destId="{9475013A-3107-46FE-8F7A-9DDCEB0AB2FB}" srcOrd="0" destOrd="0" presId="urn:microsoft.com/office/officeart/2005/8/layout/radial4"/>
    <dgm:cxn modelId="{068ECB34-914F-4483-ADEF-04402CC6A7E2}" type="presOf" srcId="{E465417F-4CF0-4DD9-B5A2-06E8A5B48C6B}" destId="{C26F835B-B539-48EA-B43F-2B4AFB8D335B}" srcOrd="0" destOrd="0" presId="urn:microsoft.com/office/officeart/2005/8/layout/radial4"/>
    <dgm:cxn modelId="{912A515D-29C8-41C5-8622-3F60883D0B51}" type="presOf" srcId="{F1B64E83-4BCC-48C2-BB2A-4A65428CDDA5}" destId="{3D70F7CB-38C9-4535-B885-0D58D0724F57}" srcOrd="0" destOrd="0" presId="urn:microsoft.com/office/officeart/2005/8/layout/radial4"/>
    <dgm:cxn modelId="{B3164194-2857-45F1-B1E8-063C7FB5EA17}" type="presOf" srcId="{69D2C82C-18D7-4723-A4C8-8D56EDFEECDA}" destId="{949A78FE-852B-48A0-B5A2-E5FE0A22A33E}" srcOrd="0" destOrd="0" presId="urn:microsoft.com/office/officeart/2005/8/layout/radial4"/>
    <dgm:cxn modelId="{367E3F01-A8C3-460D-B6A0-C9E75E7BDCD5}" srcId="{F1B64E83-4BCC-48C2-BB2A-4A65428CDDA5}" destId="{4B26E05C-1174-4EDD-A0B2-A59D81C6B446}" srcOrd="2" destOrd="0" parTransId="{EF605B27-BB4D-4370-A3CC-7B788F521277}" sibTransId="{2C84CA49-28EA-4590-B42B-5DEA450A50D2}"/>
    <dgm:cxn modelId="{7F680906-6EA1-4C2A-BBFD-45A4782C54CD}" type="presOf" srcId="{726627B4-9C55-4F1B-86EF-25D2BE89550F}" destId="{808624CF-E1AA-49E9-8E05-D72D472272EB}" srcOrd="0" destOrd="0" presId="urn:microsoft.com/office/officeart/2005/8/layout/radial4"/>
    <dgm:cxn modelId="{41FFCBD0-6AF0-47F4-823F-E4218B54F2BA}" srcId="{F1B64E83-4BCC-48C2-BB2A-4A65428CDDA5}" destId="{9144EB9E-4072-4CAE-9576-BD8B7BC13DCD}" srcOrd="0" destOrd="0" parTransId="{67F440DA-7334-46AE-BC7F-05223323AE3D}" sibTransId="{9DA9C08F-A955-4F63-BFCA-3DA87630F84F}"/>
    <dgm:cxn modelId="{559F0E51-869F-4E67-80AD-21F679C2F52B}" type="presOf" srcId="{EF605B27-BB4D-4370-A3CC-7B788F521277}" destId="{E7EA059C-1115-4325-871C-5852F8D762F3}" srcOrd="0" destOrd="0" presId="urn:microsoft.com/office/officeart/2005/8/layout/radial4"/>
    <dgm:cxn modelId="{5DED4E6E-5B65-4956-9467-11606481AD61}" type="presOf" srcId="{CC35F756-3C00-49F0-B84E-04733A8FEFAD}" destId="{9A84A0C6-6422-40AF-8324-27720AF5993E}" srcOrd="0" destOrd="0" presId="urn:microsoft.com/office/officeart/2005/8/layout/radial4"/>
    <dgm:cxn modelId="{788A02C2-F7B2-45B8-9BBB-0A9840553A9E}" srcId="{F1B64E83-4BCC-48C2-BB2A-4A65428CDDA5}" destId="{382CF3C0-77C6-45E2-8B9E-3923CCF9E14C}" srcOrd="7" destOrd="0" parTransId="{A05FB898-94E7-4125-8160-EB63154F3EBC}" sibTransId="{04D96BB0-99BF-4C5A-947D-71EB56989C44}"/>
    <dgm:cxn modelId="{989E3EFA-A7E2-45B3-B0A0-1E9C27CD615B}" type="presOf" srcId="{4B26E05C-1174-4EDD-A0B2-A59D81C6B446}" destId="{EAD46F3C-8AEB-4304-A02B-8E6FD4043241}" srcOrd="0" destOrd="0" presId="urn:microsoft.com/office/officeart/2005/8/layout/radial4"/>
    <dgm:cxn modelId="{0E7BF7C1-74D2-438D-B757-F1A0CBE0BBEA}" type="presOf" srcId="{382CF3C0-77C6-45E2-8B9E-3923CCF9E14C}" destId="{6348D1C1-FCEB-4C81-B116-E51BAB9E2521}" srcOrd="0" destOrd="0" presId="urn:microsoft.com/office/officeart/2005/8/layout/radial4"/>
    <dgm:cxn modelId="{E93FA335-4D99-4CB6-8FF1-91BD44FB6981}" type="presParOf" srcId="{9A84A0C6-6422-40AF-8324-27720AF5993E}" destId="{3D70F7CB-38C9-4535-B885-0D58D0724F57}" srcOrd="0" destOrd="0" presId="urn:microsoft.com/office/officeart/2005/8/layout/radial4"/>
    <dgm:cxn modelId="{ED1A9B25-491E-4CD3-9F53-B76859DEA86E}" type="presParOf" srcId="{9A84A0C6-6422-40AF-8324-27720AF5993E}" destId="{9355D2A1-AF22-4C9A-ADF9-4F6CB0B15AFA}" srcOrd="1" destOrd="0" presId="urn:microsoft.com/office/officeart/2005/8/layout/radial4"/>
    <dgm:cxn modelId="{2455B4EE-0E6B-45C0-9D8B-3C60EA7E210C}" type="presParOf" srcId="{9A84A0C6-6422-40AF-8324-27720AF5993E}" destId="{BC780457-8DDE-490A-8104-182697667A4A}" srcOrd="2" destOrd="0" presId="urn:microsoft.com/office/officeart/2005/8/layout/radial4"/>
    <dgm:cxn modelId="{40D3C917-BDA2-441E-8A36-194B09199F57}" type="presParOf" srcId="{9A84A0C6-6422-40AF-8324-27720AF5993E}" destId="{999E4FB3-0DCC-4474-ABB2-DBAE8D555626}" srcOrd="3" destOrd="0" presId="urn:microsoft.com/office/officeart/2005/8/layout/radial4"/>
    <dgm:cxn modelId="{1CA24C6E-38BB-4AC7-A90B-6763AAAF28FC}" type="presParOf" srcId="{9A84A0C6-6422-40AF-8324-27720AF5993E}" destId="{C5C1D2C7-8774-49D8-8F2C-1678669A13B7}" srcOrd="4" destOrd="0" presId="urn:microsoft.com/office/officeart/2005/8/layout/radial4"/>
    <dgm:cxn modelId="{F7FF4EFB-22D4-4C23-9D1C-0F36EF3444D8}" type="presParOf" srcId="{9A84A0C6-6422-40AF-8324-27720AF5993E}" destId="{E7EA059C-1115-4325-871C-5852F8D762F3}" srcOrd="5" destOrd="0" presId="urn:microsoft.com/office/officeart/2005/8/layout/radial4"/>
    <dgm:cxn modelId="{B6CE391D-ACC6-4243-A6B4-26C06739667D}" type="presParOf" srcId="{9A84A0C6-6422-40AF-8324-27720AF5993E}" destId="{EAD46F3C-8AEB-4304-A02B-8E6FD4043241}" srcOrd="6" destOrd="0" presId="urn:microsoft.com/office/officeart/2005/8/layout/radial4"/>
    <dgm:cxn modelId="{BA2DFBB3-17BD-4B6A-ABC4-B5F63E46B7B3}" type="presParOf" srcId="{9A84A0C6-6422-40AF-8324-27720AF5993E}" destId="{5EDBF9C2-03B4-4048-AAA2-000B0BEA63D6}" srcOrd="7" destOrd="0" presId="urn:microsoft.com/office/officeart/2005/8/layout/radial4"/>
    <dgm:cxn modelId="{3B79735A-6A77-4E77-8ECC-7EB0814259CC}" type="presParOf" srcId="{9A84A0C6-6422-40AF-8324-27720AF5993E}" destId="{808624CF-E1AA-49E9-8E05-D72D472272EB}" srcOrd="8" destOrd="0" presId="urn:microsoft.com/office/officeart/2005/8/layout/radial4"/>
    <dgm:cxn modelId="{A9B94CE9-2D8C-458C-9927-CFDC2D7008CE}" type="presParOf" srcId="{9A84A0C6-6422-40AF-8324-27720AF5993E}" destId="{C26F835B-B539-48EA-B43F-2B4AFB8D335B}" srcOrd="9" destOrd="0" presId="urn:microsoft.com/office/officeart/2005/8/layout/radial4"/>
    <dgm:cxn modelId="{056356C9-2767-4B9B-9BE6-68D6F0B3D6E4}" type="presParOf" srcId="{9A84A0C6-6422-40AF-8324-27720AF5993E}" destId="{9B3A644A-FA4A-47FD-95D4-69127C02E3A9}" srcOrd="10" destOrd="0" presId="urn:microsoft.com/office/officeart/2005/8/layout/radial4"/>
    <dgm:cxn modelId="{1F91954B-0956-4A16-9B47-0EC98325FF08}" type="presParOf" srcId="{9A84A0C6-6422-40AF-8324-27720AF5993E}" destId="{64AC067A-E4E7-4674-999D-497807574038}" srcOrd="11" destOrd="0" presId="urn:microsoft.com/office/officeart/2005/8/layout/radial4"/>
    <dgm:cxn modelId="{8B0CD916-5A00-459E-B891-9BF8E412056E}" type="presParOf" srcId="{9A84A0C6-6422-40AF-8324-27720AF5993E}" destId="{9475013A-3107-46FE-8F7A-9DDCEB0AB2FB}" srcOrd="12" destOrd="0" presId="urn:microsoft.com/office/officeart/2005/8/layout/radial4"/>
    <dgm:cxn modelId="{E87A48C0-BDDE-4FCC-8D40-C682C4796557}" type="presParOf" srcId="{9A84A0C6-6422-40AF-8324-27720AF5993E}" destId="{9223CABC-77CF-49DF-82E5-32D25C526596}" srcOrd="13" destOrd="0" presId="urn:microsoft.com/office/officeart/2005/8/layout/radial4"/>
    <dgm:cxn modelId="{15240A32-4C61-49B8-A8F4-F32F32EFEA97}" type="presParOf" srcId="{9A84A0C6-6422-40AF-8324-27720AF5993E}" destId="{949A78FE-852B-48A0-B5A2-E5FE0A22A33E}" srcOrd="14" destOrd="0" presId="urn:microsoft.com/office/officeart/2005/8/layout/radial4"/>
    <dgm:cxn modelId="{76665F6A-FFDD-4222-87B0-2E16778C0DD3}" type="presParOf" srcId="{9A84A0C6-6422-40AF-8324-27720AF5993E}" destId="{8065AD64-0933-40DD-86C9-9011E8A9632F}" srcOrd="15" destOrd="0" presId="urn:microsoft.com/office/officeart/2005/8/layout/radial4"/>
    <dgm:cxn modelId="{BADA6D53-DD82-4703-AE43-6C39FCBC0343}" type="presParOf" srcId="{9A84A0C6-6422-40AF-8324-27720AF5993E}" destId="{6348D1C1-FCEB-4C81-B116-E51BAB9E2521}" srcOrd="16" destOrd="0" presId="urn:microsoft.com/office/officeart/2005/8/layout/radial4"/>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3"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1"/>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9"/>
            <a:ext cx="2133600" cy="750981"/>
          </a:xfrm>
        </p:spPr>
        <p:txBody>
          <a:bodyPr anchor="b"/>
          <a:lstStyle>
            <a:lvl1pPr algn="l">
              <a:defRPr sz="2400"/>
            </a:lvl1pPr>
          </a:lstStyle>
          <a:p>
            <a:fld id="{1D8BD707-D9CF-40AE-B4C6-C98DA3205C09}" type="datetimeFigureOut">
              <a:rPr lang="en-US" smtClean="0"/>
              <a:pPr/>
              <a:t>5/7/2015</a:t>
            </a:fld>
            <a:endParaRPr lang="en-US" dirty="0"/>
          </a:p>
        </p:txBody>
      </p:sp>
      <p:sp>
        <p:nvSpPr>
          <p:cNvPr id="50" name="Rectangle 49"/>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7"/>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7"/>
            <a:ext cx="643667" cy="365125"/>
          </a:xfrm>
        </p:spPr>
        <p:txBody>
          <a:bodyPr/>
          <a:lstStyle>
            <a:lvl1pPr>
              <a:defRPr>
                <a:solidFill>
                  <a:schemeClr val="accent1"/>
                </a:solidFill>
              </a:defRPr>
            </a:lvl1pPr>
          </a:lstStyle>
          <a:p>
            <a:fld id="{B6F15528-21DE-4FAA-801E-634DDDAF4B2B}" type="slidenum">
              <a:rPr lang="en-US" smtClean="0"/>
              <a:pPr/>
              <a:t>‹#›</a:t>
            </a:fld>
            <a:endParaRPr lang="en-US" dirty="0"/>
          </a:p>
        </p:txBody>
      </p:sp>
      <p:sp>
        <p:nvSpPr>
          <p:cNvPr id="89" name="Rectangle 88"/>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4267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1114"/>
            <a:ext cx="9144000"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2709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38400"/>
            <a:ext cx="8229600" cy="9144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3454401"/>
            <a:ext cx="8229600" cy="2794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
            <a:ext cx="9144000" cy="2365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80775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16743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312603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9633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909292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614556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542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219718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322257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820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6" y="2900830"/>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1"/>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8"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5"/>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58" name="Rectangle 57"/>
          <p:cNvSpPr/>
          <p:nvPr/>
        </p:nvSpPr>
        <p:spPr>
          <a:xfrm>
            <a:off x="905573"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5"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dirty="0"/>
          </a:p>
        </p:txBody>
      </p:sp>
      <p:sp>
        <p:nvSpPr>
          <p:cNvPr id="2" name="Title 1"/>
          <p:cNvSpPr>
            <a:spLocks noGrp="1"/>
          </p:cNvSpPr>
          <p:nvPr>
            <p:ph type="title"/>
          </p:nvPr>
        </p:nvSpPr>
        <p:spPr>
          <a:xfrm>
            <a:off x="4739834" y="2657435"/>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3"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3"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3"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5"/>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10"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1" y="4133089"/>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5/7/2015</a:t>
            </a:fld>
            <a:endParaRPr lang="en-US" dirty="0"/>
          </a:p>
        </p:txBody>
      </p:sp>
      <p:sp>
        <p:nvSpPr>
          <p:cNvPr id="6" name="Footer Placeholder 5"/>
          <p:cNvSpPr>
            <a:spLocks noGrp="1"/>
          </p:cNvSpPr>
          <p:nvPr>
            <p:ph type="ftr" sz="quarter" idx="11"/>
          </p:nvPr>
        </p:nvSpPr>
        <p:spPr>
          <a:xfrm>
            <a:off x="4641448" y="5724836"/>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2" name="Group 41"/>
          <p:cNvGrpSpPr/>
          <p:nvPr/>
        </p:nvGrpSpPr>
        <p:grpSpPr>
          <a:xfrm>
            <a:off x="-304799"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8"/>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3"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1"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3"/>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5/7/2015</a:t>
            </a:fld>
            <a:endParaRPr lang="en-US" dirty="0"/>
          </a:p>
        </p:txBody>
      </p:sp>
      <p:sp>
        <p:nvSpPr>
          <p:cNvPr id="5" name="Footer Placeholder 4"/>
          <p:cNvSpPr>
            <a:spLocks noGrp="1"/>
          </p:cNvSpPr>
          <p:nvPr>
            <p:ph type="ftr" sz="quarter" idx="3"/>
          </p:nvPr>
        </p:nvSpPr>
        <p:spPr>
          <a:xfrm>
            <a:off x="4641448" y="5852161"/>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7" y="224492"/>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615801-DDB0-426A-9D78-75601C03475C}" type="datetimeFigureOut">
              <a:rPr lang="en-US" smtClean="0">
                <a:solidFill>
                  <a:prstClr val="black">
                    <a:tint val="75000"/>
                  </a:prstClr>
                </a:solidFill>
              </a:rPr>
              <a:pPr/>
              <a:t>5/7/2015</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A9D90-B8F0-4263-B8A4-076553A10F8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982106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28601"/>
            <a:ext cx="3679115" cy="1702160"/>
          </a:xfrm>
        </p:spPr>
        <p:txBody>
          <a:bodyPr>
            <a:noAutofit/>
          </a:bodyPr>
          <a:lstStyle/>
          <a:p>
            <a:pPr algn="ctr"/>
            <a:r>
              <a:rPr lang="en-US" dirty="0" smtClean="0">
                <a:solidFill>
                  <a:schemeClr val="bg1"/>
                </a:solidFill>
              </a:rPr>
              <a:t>Future of Athletic Financial Aid</a:t>
            </a:r>
            <a:endParaRPr lang="en-US" dirty="0">
              <a:solidFill>
                <a:schemeClr val="bg1"/>
              </a:solidFill>
            </a:endParaRPr>
          </a:p>
        </p:txBody>
      </p:sp>
      <p:sp>
        <p:nvSpPr>
          <p:cNvPr id="3" name="Subtitle 2"/>
          <p:cNvSpPr>
            <a:spLocks noGrp="1"/>
          </p:cNvSpPr>
          <p:nvPr>
            <p:ph type="subTitle" idx="1"/>
          </p:nvPr>
        </p:nvSpPr>
        <p:spPr>
          <a:xfrm>
            <a:off x="4572000" y="2971800"/>
            <a:ext cx="3657600" cy="3276600"/>
          </a:xfrm>
        </p:spPr>
        <p:txBody>
          <a:bodyPr>
            <a:normAutofit/>
          </a:bodyPr>
          <a:lstStyle/>
          <a:p>
            <a:pPr algn="ctr"/>
            <a:r>
              <a:rPr lang="en-US" sz="2000" dirty="0" smtClean="0"/>
              <a:t>Coalition of State</a:t>
            </a:r>
            <a:br>
              <a:rPr lang="en-US" sz="2000" dirty="0" smtClean="0"/>
            </a:br>
            <a:r>
              <a:rPr lang="en-US" sz="2000" dirty="0" smtClean="0"/>
              <a:t>University Aid Administrators</a:t>
            </a:r>
          </a:p>
          <a:p>
            <a:endParaRPr lang="en-US" sz="2000" dirty="0" smtClean="0"/>
          </a:p>
          <a:p>
            <a:pPr algn="ctr"/>
            <a:r>
              <a:rPr lang="en-US" sz="2000" dirty="0" smtClean="0"/>
              <a:t>Kris Richardson, NCAA</a:t>
            </a:r>
          </a:p>
          <a:p>
            <a:pPr algn="ctr"/>
            <a:r>
              <a:rPr lang="en-US" sz="2000" dirty="0" smtClean="0"/>
              <a:t>Director of Academic and Membership Affairs </a:t>
            </a:r>
          </a:p>
          <a:p>
            <a:endParaRPr lang="en-US" sz="2000" dirty="0" smtClean="0"/>
          </a:p>
          <a:p>
            <a:pPr algn="ctr"/>
            <a:r>
              <a:rPr lang="en-US" sz="2000" dirty="0" smtClean="0"/>
              <a:t>April 28, 2015</a:t>
            </a:r>
            <a:endParaRPr lang="en-US" sz="2000" dirty="0"/>
          </a:p>
        </p:txBody>
      </p:sp>
    </p:spTree>
    <p:extLst>
      <p:ext uri="{BB962C8B-B14F-4D97-AF65-F5344CB8AC3E}">
        <p14:creationId xmlns:p14="http://schemas.microsoft.com/office/powerpoint/2010/main" val="12566683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696200" cy="4724400"/>
          </a:xfrm>
        </p:spPr>
        <p:txBody>
          <a:bodyPr>
            <a:normAutofit/>
          </a:bodyPr>
          <a:lstStyle/>
          <a:p>
            <a:pPr marL="463550" indent="-463550" algn="just"/>
            <a:r>
              <a:rPr lang="en-US" sz="2400" dirty="0" smtClean="0"/>
              <a:t>Area of autonomy.</a:t>
            </a:r>
          </a:p>
          <a:p>
            <a:pPr marL="914400" lvl="1" indent="-450850" algn="just">
              <a:buFont typeface="Courier New" panose="02070309020205020404" pitchFamily="49" charset="0"/>
              <a:buChar char="o"/>
            </a:pPr>
            <a:r>
              <a:rPr lang="en-US" sz="2400" dirty="0"/>
              <a:t>L</a:t>
            </a:r>
            <a:r>
              <a:rPr lang="en-US" sz="2400" dirty="0" smtClean="0"/>
              <a:t>egislative </a:t>
            </a:r>
            <a:r>
              <a:rPr lang="en-US" sz="2400" dirty="0"/>
              <a:t>provision </a:t>
            </a:r>
            <a:r>
              <a:rPr lang="en-US" sz="2400" dirty="0" smtClean="0"/>
              <a:t>providing </a:t>
            </a:r>
            <a:r>
              <a:rPr lang="en-US" sz="2400" dirty="0"/>
              <a:t>legislative flexibility </a:t>
            </a:r>
            <a:r>
              <a:rPr lang="en-US" sz="2400" dirty="0" smtClean="0"/>
              <a:t>to the Atlantic </a:t>
            </a:r>
            <a:r>
              <a:rPr lang="en-US" sz="2400" dirty="0"/>
              <a:t>Coast Conference, Big Ten Conference, Big 12 Conference, Pac-12 Conference and Southeastern Conference and their member institutions</a:t>
            </a:r>
            <a:r>
              <a:rPr lang="en-US" sz="2400" dirty="0" smtClean="0"/>
              <a:t>.</a:t>
            </a:r>
          </a:p>
          <a:p>
            <a:pPr marL="463550" lvl="1" indent="0" algn="just">
              <a:buNone/>
            </a:pPr>
            <a:endParaRPr lang="en-US" sz="1000" dirty="0" smtClean="0"/>
          </a:p>
          <a:p>
            <a:pPr marL="914400" lvl="1" indent="-450850" algn="just">
              <a:buFont typeface="Courier New" panose="02070309020205020404" pitchFamily="49" charset="0"/>
              <a:buChar char="o"/>
            </a:pPr>
            <a:r>
              <a:rPr lang="en-US" sz="2400" dirty="0" smtClean="0"/>
              <a:t>Granted to </a:t>
            </a:r>
            <a:r>
              <a:rPr lang="en-US" sz="2400" dirty="0"/>
              <a:t>permit </a:t>
            </a:r>
            <a:r>
              <a:rPr lang="en-US" sz="2400" dirty="0" smtClean="0"/>
              <a:t>use </a:t>
            </a:r>
            <a:r>
              <a:rPr lang="en-US" sz="2400" dirty="0"/>
              <a:t>of resources to advance </a:t>
            </a:r>
            <a:r>
              <a:rPr lang="en-US" sz="2400" dirty="0" smtClean="0"/>
              <a:t>legitimate </a:t>
            </a:r>
            <a:r>
              <a:rPr lang="en-US" sz="2400" dirty="0"/>
              <a:t>educational or athletics-related needs of </a:t>
            </a:r>
            <a:r>
              <a:rPr lang="en-US" sz="2400" dirty="0" smtClean="0"/>
              <a:t>SAs </a:t>
            </a:r>
            <a:r>
              <a:rPr lang="en-US" sz="2400" dirty="0"/>
              <a:t>and for legislative changes that </a:t>
            </a:r>
            <a:r>
              <a:rPr lang="en-US" sz="2400" dirty="0" smtClean="0"/>
              <a:t>enhance SA </a:t>
            </a:r>
            <a:r>
              <a:rPr lang="en-US" sz="2400" dirty="0"/>
              <a:t>well-being. </a:t>
            </a:r>
          </a:p>
        </p:txBody>
      </p:sp>
      <p:sp>
        <p:nvSpPr>
          <p:cNvPr id="5" name="Title 1"/>
          <p:cNvSpPr>
            <a:spLocks noGrp="1"/>
          </p:cNvSpPr>
          <p:nvPr>
            <p:ph type="title"/>
          </p:nvPr>
        </p:nvSpPr>
        <p:spPr>
          <a:xfrm>
            <a:off x="609601" y="609600"/>
            <a:ext cx="7567111" cy="685800"/>
          </a:xfrm>
        </p:spPr>
        <p:txBody>
          <a:bodyPr>
            <a:normAutofit/>
          </a:bodyPr>
          <a:lstStyle/>
          <a:p>
            <a:r>
              <a:rPr lang="en-US" sz="3200" dirty="0" smtClean="0">
                <a:solidFill>
                  <a:schemeClr val="tx1"/>
                </a:solidFill>
              </a:rPr>
              <a:t>Areas of Autonomy</a:t>
            </a:r>
            <a:endParaRPr lang="en-US" sz="3200" dirty="0">
              <a:solidFill>
                <a:schemeClr val="tx1"/>
              </a:solidFill>
            </a:endParaRPr>
          </a:p>
        </p:txBody>
      </p:sp>
    </p:spTree>
    <p:extLst>
      <p:ext uri="{BB962C8B-B14F-4D97-AF65-F5344CB8AC3E}">
        <p14:creationId xmlns:p14="http://schemas.microsoft.com/office/powerpoint/2010/main" val="2974663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676400"/>
            <a:ext cx="7772400" cy="4876800"/>
          </a:xfrm>
        </p:spPr>
        <p:txBody>
          <a:bodyPr>
            <a:noAutofit/>
          </a:bodyPr>
          <a:lstStyle/>
          <a:p>
            <a:pPr marL="457200" indent="-457200" algn="just"/>
            <a:r>
              <a:rPr lang="en-US" dirty="0"/>
              <a:t>Athletics personnel</a:t>
            </a:r>
            <a:r>
              <a:rPr lang="en-US" dirty="0" smtClean="0"/>
              <a:t>;</a:t>
            </a:r>
          </a:p>
          <a:p>
            <a:pPr marL="509270" indent="-342900" algn="just"/>
            <a:endParaRPr lang="en-US" dirty="0"/>
          </a:p>
          <a:p>
            <a:pPr marL="457200" indent="-457200" algn="just"/>
            <a:r>
              <a:rPr lang="en-US" dirty="0"/>
              <a:t>Insurance and career transition;</a:t>
            </a:r>
          </a:p>
          <a:p>
            <a:pPr marL="509270" indent="-342900" algn="just"/>
            <a:endParaRPr lang="en-US" dirty="0" smtClean="0"/>
          </a:p>
          <a:p>
            <a:pPr marL="457200" indent="-457200" algn="just"/>
            <a:r>
              <a:rPr lang="en-US" dirty="0" smtClean="0"/>
              <a:t>Promotional </a:t>
            </a:r>
            <a:r>
              <a:rPr lang="en-US" dirty="0"/>
              <a:t>activities unrelated to athletics participation;</a:t>
            </a:r>
          </a:p>
          <a:p>
            <a:pPr marL="509270" indent="-342900" algn="just"/>
            <a:endParaRPr lang="en-US" dirty="0" smtClean="0"/>
          </a:p>
          <a:p>
            <a:pPr marL="457200" indent="-457200" algn="just"/>
            <a:r>
              <a:rPr lang="en-US" dirty="0" smtClean="0"/>
              <a:t>Recruiting </a:t>
            </a:r>
            <a:r>
              <a:rPr lang="en-US" dirty="0"/>
              <a:t>restrictions.  Legislation to reduce infringement on a prospective </a:t>
            </a:r>
            <a:r>
              <a:rPr lang="en-US" dirty="0" smtClean="0"/>
              <a:t>SA's </a:t>
            </a:r>
            <a:r>
              <a:rPr lang="en-US" dirty="0"/>
              <a:t>academic preparation</a:t>
            </a:r>
            <a:r>
              <a:rPr lang="en-US" dirty="0" smtClean="0"/>
              <a:t>;</a:t>
            </a:r>
            <a:endParaRPr lang="en-US" dirty="0"/>
          </a:p>
        </p:txBody>
      </p:sp>
      <p:sp>
        <p:nvSpPr>
          <p:cNvPr id="6" name="Title 1"/>
          <p:cNvSpPr txBox="1">
            <a:spLocks/>
          </p:cNvSpPr>
          <p:nvPr/>
        </p:nvSpPr>
        <p:spPr>
          <a:xfrm>
            <a:off x="609601" y="609600"/>
            <a:ext cx="7567111" cy="6858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solidFill>
                  <a:schemeClr val="tx1"/>
                </a:solidFill>
              </a:rPr>
              <a:t>Areas of Autonomy (continued)</a:t>
            </a:r>
            <a:endParaRPr lang="en-US" sz="3200" dirty="0">
              <a:solidFill>
                <a:schemeClr val="tx1"/>
              </a:solidFill>
            </a:endParaRPr>
          </a:p>
        </p:txBody>
      </p:sp>
    </p:spTree>
    <p:extLst>
      <p:ext uri="{BB962C8B-B14F-4D97-AF65-F5344CB8AC3E}">
        <p14:creationId xmlns:p14="http://schemas.microsoft.com/office/powerpoint/2010/main" val="10181374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772400" cy="4724400"/>
          </a:xfrm>
        </p:spPr>
        <p:txBody>
          <a:bodyPr>
            <a:normAutofit fontScale="92500"/>
          </a:bodyPr>
          <a:lstStyle/>
          <a:p>
            <a:pPr marL="457200" indent="-457200" algn="just"/>
            <a:r>
              <a:rPr lang="en-US" sz="2600" dirty="0" smtClean="0"/>
              <a:t>Time demands.</a:t>
            </a:r>
          </a:p>
          <a:p>
            <a:pPr marL="914400" lvl="1" indent="-457200" algn="just">
              <a:buFont typeface="Courier New" panose="02070309020205020404" pitchFamily="49" charset="0"/>
              <a:buChar char="o"/>
            </a:pPr>
            <a:r>
              <a:rPr lang="en-US" dirty="0" smtClean="0"/>
              <a:t>Legislation </a:t>
            </a:r>
            <a:r>
              <a:rPr lang="en-US" dirty="0"/>
              <a:t>that establishes an appropriate balance between athletics and other SA activities and fosters participation in educational opportunities outside of intercollegiate </a:t>
            </a:r>
            <a:r>
              <a:rPr lang="en-US" dirty="0" smtClean="0"/>
              <a:t>athletics;</a:t>
            </a:r>
          </a:p>
          <a:p>
            <a:pPr marL="617220" indent="-457200" algn="just"/>
            <a:endParaRPr lang="en-US" sz="2600" dirty="0" smtClean="0"/>
          </a:p>
          <a:p>
            <a:pPr marL="617220" indent="-457200" algn="just"/>
            <a:r>
              <a:rPr lang="en-US" sz="2600" dirty="0" smtClean="0"/>
              <a:t>Pre-enrollment </a:t>
            </a:r>
            <a:r>
              <a:rPr lang="en-US" sz="2600" dirty="0"/>
              <a:t>e</a:t>
            </a:r>
            <a:r>
              <a:rPr lang="en-US" sz="2600" dirty="0" smtClean="0"/>
              <a:t>xpenses </a:t>
            </a:r>
            <a:r>
              <a:rPr lang="en-US" sz="2600" dirty="0"/>
              <a:t>and s</a:t>
            </a:r>
            <a:r>
              <a:rPr lang="en-US" sz="2600" dirty="0" smtClean="0"/>
              <a:t>upport.</a:t>
            </a:r>
          </a:p>
          <a:p>
            <a:pPr marL="914400" lvl="1" indent="-457200" algn="just">
              <a:buFont typeface="Courier New" panose="02070309020205020404" pitchFamily="49" charset="0"/>
              <a:buChar char="o"/>
            </a:pPr>
            <a:r>
              <a:rPr lang="en-US" dirty="0" smtClean="0"/>
              <a:t>Legislation </a:t>
            </a:r>
            <a:r>
              <a:rPr lang="en-US" dirty="0"/>
              <a:t>related to expenses and support provided in the recruiting process and the transition to college enrollment, including assistance to families to visit campus, medical expenses and academic support during the summer prior to enrollment and transportation to </a:t>
            </a:r>
            <a:r>
              <a:rPr lang="en-US" dirty="0" smtClean="0"/>
              <a:t>enroll;</a:t>
            </a:r>
          </a:p>
        </p:txBody>
      </p:sp>
      <p:sp>
        <p:nvSpPr>
          <p:cNvPr id="7" name="Title 1"/>
          <p:cNvSpPr txBox="1">
            <a:spLocks/>
          </p:cNvSpPr>
          <p:nvPr/>
        </p:nvSpPr>
        <p:spPr>
          <a:xfrm>
            <a:off x="609601" y="609600"/>
            <a:ext cx="7567111" cy="6858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solidFill>
                  <a:schemeClr val="tx1"/>
                </a:solidFill>
              </a:rPr>
              <a:t>Areas of Autonomy (continued)</a:t>
            </a:r>
            <a:endParaRPr lang="en-US" sz="3200" dirty="0">
              <a:solidFill>
                <a:schemeClr val="tx1"/>
              </a:solidFill>
            </a:endParaRPr>
          </a:p>
        </p:txBody>
      </p:sp>
    </p:spTree>
    <p:extLst>
      <p:ext uri="{BB962C8B-B14F-4D97-AF65-F5344CB8AC3E}">
        <p14:creationId xmlns:p14="http://schemas.microsoft.com/office/powerpoint/2010/main" val="4488817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848600" cy="4724400"/>
          </a:xfrm>
        </p:spPr>
        <p:txBody>
          <a:bodyPr>
            <a:normAutofit/>
          </a:bodyPr>
          <a:lstStyle/>
          <a:p>
            <a:pPr marL="457200" indent="-457200" algn="just"/>
            <a:r>
              <a:rPr lang="en-US" dirty="0"/>
              <a:t>Awards, benefits and expenses;</a:t>
            </a:r>
          </a:p>
          <a:p>
            <a:pPr marL="509270" indent="-342900" algn="just"/>
            <a:endParaRPr lang="en-US" dirty="0" smtClean="0"/>
          </a:p>
          <a:p>
            <a:pPr marL="457200" indent="-457200" algn="just"/>
            <a:r>
              <a:rPr lang="en-US" dirty="0" smtClean="0"/>
              <a:t>Academic </a:t>
            </a:r>
            <a:r>
              <a:rPr lang="en-US" dirty="0"/>
              <a:t>support; </a:t>
            </a:r>
          </a:p>
          <a:p>
            <a:pPr marL="509270" indent="-342900" algn="just"/>
            <a:endParaRPr lang="en-US" dirty="0" smtClean="0"/>
          </a:p>
          <a:p>
            <a:pPr marL="457200" indent="-457200" algn="just"/>
            <a:r>
              <a:rPr lang="en-US" dirty="0" smtClean="0"/>
              <a:t>Health </a:t>
            </a:r>
            <a:r>
              <a:rPr lang="en-US" dirty="0"/>
              <a:t>and wellness;</a:t>
            </a:r>
          </a:p>
          <a:p>
            <a:pPr marL="509270" indent="-342900" algn="just"/>
            <a:endParaRPr lang="en-US" dirty="0" smtClean="0"/>
          </a:p>
          <a:p>
            <a:pPr marL="457200" indent="-457200" algn="just"/>
            <a:r>
              <a:rPr lang="en-US" dirty="0" smtClean="0"/>
              <a:t>Meals </a:t>
            </a:r>
            <a:r>
              <a:rPr lang="en-US" dirty="0"/>
              <a:t>and nutrition</a:t>
            </a:r>
            <a:r>
              <a:rPr lang="en-US" dirty="0" smtClean="0"/>
              <a:t>; and</a:t>
            </a:r>
            <a:endParaRPr lang="en-US" dirty="0"/>
          </a:p>
        </p:txBody>
      </p:sp>
      <p:sp>
        <p:nvSpPr>
          <p:cNvPr id="7" name="Title 1"/>
          <p:cNvSpPr txBox="1">
            <a:spLocks/>
          </p:cNvSpPr>
          <p:nvPr/>
        </p:nvSpPr>
        <p:spPr>
          <a:xfrm>
            <a:off x="609601" y="609600"/>
            <a:ext cx="7567111" cy="6858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solidFill>
                  <a:schemeClr val="tx1"/>
                </a:solidFill>
              </a:rPr>
              <a:t>Areas of Autonomy (continued)</a:t>
            </a:r>
            <a:endParaRPr lang="en-US" sz="3200" dirty="0">
              <a:solidFill>
                <a:schemeClr val="tx1"/>
              </a:solidFill>
            </a:endParaRPr>
          </a:p>
        </p:txBody>
      </p:sp>
    </p:spTree>
    <p:extLst>
      <p:ext uri="{BB962C8B-B14F-4D97-AF65-F5344CB8AC3E}">
        <p14:creationId xmlns:p14="http://schemas.microsoft.com/office/powerpoint/2010/main" val="21647677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52600"/>
            <a:ext cx="7848600" cy="4724400"/>
          </a:xfrm>
        </p:spPr>
        <p:txBody>
          <a:bodyPr>
            <a:normAutofit/>
          </a:bodyPr>
          <a:lstStyle/>
          <a:p>
            <a:pPr marL="457200" indent="-457200" algn="just"/>
            <a:r>
              <a:rPr lang="en-US" dirty="0" smtClean="0"/>
              <a:t>Financial </a:t>
            </a:r>
            <a:r>
              <a:rPr lang="en-US" dirty="0"/>
              <a:t>aid.</a:t>
            </a:r>
          </a:p>
          <a:p>
            <a:pPr marL="806450" lvl="1" indent="-342900" algn="just"/>
            <a:endParaRPr lang="en-US" dirty="0" smtClean="0"/>
          </a:p>
          <a:p>
            <a:pPr marL="914400" lvl="1" indent="-450850" algn="just"/>
            <a:r>
              <a:rPr lang="en-US" dirty="0" smtClean="0"/>
              <a:t>SA's </a:t>
            </a:r>
            <a:r>
              <a:rPr lang="en-US" dirty="0"/>
              <a:t>individual limit on athletically-related financial aid;</a:t>
            </a:r>
          </a:p>
          <a:p>
            <a:pPr marL="806450" lvl="1" indent="-342900" algn="just"/>
            <a:endParaRPr lang="en-US" dirty="0" smtClean="0"/>
          </a:p>
          <a:p>
            <a:pPr marL="914400" lvl="1" indent="-450850" algn="just"/>
            <a:r>
              <a:rPr lang="en-US" dirty="0" smtClean="0"/>
              <a:t>Terms </a:t>
            </a:r>
            <a:r>
              <a:rPr lang="en-US" dirty="0"/>
              <a:t>and conditions of awarding institutional financial aid; and </a:t>
            </a:r>
          </a:p>
          <a:p>
            <a:pPr marL="806450" lvl="1" indent="-342900" algn="just"/>
            <a:endParaRPr lang="en-US" dirty="0" smtClean="0"/>
          </a:p>
          <a:p>
            <a:pPr marL="914400" lvl="1" indent="-450850" algn="just"/>
            <a:r>
              <a:rPr lang="en-US" dirty="0" smtClean="0"/>
              <a:t>Eligibility </a:t>
            </a:r>
            <a:r>
              <a:rPr lang="en-US" dirty="0"/>
              <a:t>of former SAs to receive undergraduate financial aid</a:t>
            </a:r>
            <a:r>
              <a:rPr lang="en-US" dirty="0" smtClean="0"/>
              <a:t>.</a:t>
            </a:r>
            <a:endParaRPr lang="en-US" dirty="0"/>
          </a:p>
        </p:txBody>
      </p:sp>
      <p:sp>
        <p:nvSpPr>
          <p:cNvPr id="7" name="Title 1"/>
          <p:cNvSpPr txBox="1">
            <a:spLocks/>
          </p:cNvSpPr>
          <p:nvPr/>
        </p:nvSpPr>
        <p:spPr>
          <a:xfrm>
            <a:off x="609601" y="609600"/>
            <a:ext cx="7567111" cy="685800"/>
          </a:xfrm>
          <a:prstGeom prst="rect">
            <a:avLst/>
          </a:prstGeom>
        </p:spPr>
        <p:txBody>
          <a:bodyPr vert="horz" lIns="91440" tIns="45720" rIns="91440" bIns="45720" rtlCol="0" anchor="b">
            <a:norm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solidFill>
                  <a:schemeClr val="tx1"/>
                </a:solidFill>
              </a:rPr>
              <a:t>Areas of Autonomy (continued)</a:t>
            </a:r>
            <a:endParaRPr lang="en-US" sz="3200" dirty="0">
              <a:solidFill>
                <a:schemeClr val="tx1"/>
              </a:solidFill>
            </a:endParaRPr>
          </a:p>
        </p:txBody>
      </p:sp>
    </p:spTree>
    <p:extLst>
      <p:ext uri="{BB962C8B-B14F-4D97-AF65-F5344CB8AC3E}">
        <p14:creationId xmlns:p14="http://schemas.microsoft.com/office/powerpoint/2010/main" val="3314933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924800" cy="1143000"/>
          </a:xfrm>
        </p:spPr>
        <p:txBody>
          <a:bodyPr>
            <a:normAutofit/>
          </a:bodyPr>
          <a:lstStyle/>
          <a:p>
            <a:r>
              <a:rPr lang="en-US" sz="3200" dirty="0" smtClean="0">
                <a:solidFill>
                  <a:schemeClr val="tx1"/>
                </a:solidFill>
              </a:rPr>
              <a:t>Autonomy Legislation – Application to Other </a:t>
            </a:r>
            <a:r>
              <a:rPr lang="en-US" sz="3200" dirty="0">
                <a:solidFill>
                  <a:schemeClr val="tx1"/>
                </a:solidFill>
              </a:rPr>
              <a:t>C</a:t>
            </a:r>
            <a:r>
              <a:rPr lang="en-US" sz="3200" dirty="0" smtClean="0">
                <a:solidFill>
                  <a:schemeClr val="tx1"/>
                </a:solidFill>
              </a:rPr>
              <a:t>onferences </a:t>
            </a:r>
            <a:endParaRPr lang="en-US" sz="3200" dirty="0">
              <a:solidFill>
                <a:schemeClr val="tx1"/>
              </a:solidFill>
            </a:endParaRPr>
          </a:p>
        </p:txBody>
      </p:sp>
      <p:sp>
        <p:nvSpPr>
          <p:cNvPr id="3" name="Content Placeholder 2"/>
          <p:cNvSpPr>
            <a:spLocks noGrp="1"/>
          </p:cNvSpPr>
          <p:nvPr>
            <p:ph idx="1"/>
          </p:nvPr>
        </p:nvSpPr>
        <p:spPr>
          <a:xfrm>
            <a:off x="685800" y="1905000"/>
            <a:ext cx="7924800" cy="4800600"/>
          </a:xfrm>
        </p:spPr>
        <p:txBody>
          <a:bodyPr>
            <a:noAutofit/>
          </a:bodyPr>
          <a:lstStyle/>
          <a:p>
            <a:pPr marL="463550" indent="-463550" algn="just">
              <a:spcBef>
                <a:spcPts val="600"/>
              </a:spcBef>
            </a:pPr>
            <a:r>
              <a:rPr lang="en-US" sz="2400" dirty="0"/>
              <a:t>I</a:t>
            </a:r>
            <a:r>
              <a:rPr lang="en-US" sz="2400" dirty="0" smtClean="0"/>
              <a:t>nstitutions </a:t>
            </a:r>
            <a:r>
              <a:rPr lang="en-US" sz="2400" dirty="0"/>
              <a:t>in </a:t>
            </a:r>
            <a:r>
              <a:rPr lang="en-US" sz="2400" dirty="0" smtClean="0"/>
              <a:t>other conferences have discretion </a:t>
            </a:r>
            <a:r>
              <a:rPr lang="en-US" sz="2400" dirty="0"/>
              <a:t>to determine whether </a:t>
            </a:r>
            <a:r>
              <a:rPr lang="en-US" sz="2400" dirty="0" smtClean="0"/>
              <a:t>to apply autonomy legislation.</a:t>
            </a:r>
          </a:p>
          <a:p>
            <a:pPr lvl="2" indent="-457200" algn="just">
              <a:buFont typeface="Courier New" panose="02070309020205020404" pitchFamily="49" charset="0"/>
              <a:buChar char="o"/>
            </a:pPr>
            <a:r>
              <a:rPr lang="en-US" sz="2000" dirty="0" smtClean="0"/>
              <a:t>Subject </a:t>
            </a:r>
            <a:r>
              <a:rPr lang="en-US" sz="2000" dirty="0"/>
              <a:t>to conference discretion</a:t>
            </a:r>
            <a:r>
              <a:rPr lang="en-US" sz="2000" dirty="0" smtClean="0"/>
              <a:t>, may be applied </a:t>
            </a:r>
            <a:r>
              <a:rPr lang="en-US" sz="2000" dirty="0"/>
              <a:t>on a sport-by-sport, team-by-team and/or </a:t>
            </a:r>
            <a:r>
              <a:rPr lang="en-US" sz="2000" dirty="0" smtClean="0"/>
              <a:t>SA </a:t>
            </a:r>
            <a:r>
              <a:rPr lang="en-US" sz="2000" dirty="0"/>
              <a:t>by </a:t>
            </a:r>
            <a:r>
              <a:rPr lang="en-US" sz="2000" dirty="0" smtClean="0"/>
              <a:t>SA basis.</a:t>
            </a:r>
          </a:p>
          <a:p>
            <a:pPr marL="457200" lvl="2" indent="0" algn="just">
              <a:buNone/>
            </a:pPr>
            <a:endParaRPr lang="en-US" sz="2000" dirty="0" smtClean="0"/>
          </a:p>
          <a:p>
            <a:pPr marL="0" indent="0" algn="just">
              <a:spcBef>
                <a:spcPts val="500"/>
              </a:spcBef>
              <a:buNone/>
            </a:pPr>
            <a:r>
              <a:rPr lang="en-US" sz="2400" b="1" i="1" dirty="0" smtClean="0"/>
              <a:t>Examples:</a:t>
            </a:r>
          </a:p>
          <a:p>
            <a:pPr marL="457200" lvl="3" indent="-457200" algn="just"/>
            <a:r>
              <a:rPr lang="en-US" sz="2200" dirty="0" smtClean="0"/>
              <a:t>Apply to basketball, but not to any other sports.</a:t>
            </a:r>
          </a:p>
          <a:p>
            <a:pPr marL="457200" lvl="3" indent="-457200" algn="just"/>
            <a:r>
              <a:rPr lang="en-US" sz="2200" dirty="0" smtClean="0"/>
              <a:t>Apply to women's soccer, but not to men's soccer.</a:t>
            </a:r>
          </a:p>
          <a:p>
            <a:pPr marL="457200" lvl="3" indent="-457200" algn="just"/>
            <a:r>
              <a:rPr lang="en-US" sz="2200" dirty="0" smtClean="0"/>
              <a:t>Apply to incoming women's soccer SAs, but not to continuing women's soccer SAs.</a:t>
            </a:r>
            <a:endParaRPr lang="en-US" sz="2200" dirty="0"/>
          </a:p>
        </p:txBody>
      </p:sp>
    </p:spTree>
    <p:extLst>
      <p:ext uri="{BB962C8B-B14F-4D97-AF65-F5344CB8AC3E}">
        <p14:creationId xmlns:p14="http://schemas.microsoft.com/office/powerpoint/2010/main" val="4122543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Autonomy Legislation Related to Financial Aid</a:t>
            </a:r>
            <a:endParaRPr lang="en-US" dirty="0">
              <a:solidFill>
                <a:schemeClr val="tx1"/>
              </a:solidFill>
            </a:endParaRPr>
          </a:p>
        </p:txBody>
      </p:sp>
    </p:spTree>
    <p:extLst>
      <p:ext uri="{BB962C8B-B14F-4D97-AF65-F5344CB8AC3E}">
        <p14:creationId xmlns:p14="http://schemas.microsoft.com/office/powerpoint/2010/main" val="4216454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58646" y="1828801"/>
            <a:ext cx="6637468" cy="1600200"/>
          </a:xfrm>
        </p:spPr>
        <p:txBody>
          <a:bodyPr>
            <a:normAutofit fontScale="90000"/>
          </a:bodyPr>
          <a:lstStyle/>
          <a:p>
            <a:r>
              <a:rPr lang="en-US" dirty="0" smtClean="0">
                <a:solidFill>
                  <a:schemeClr val="tx1"/>
                </a:solidFill>
              </a:rPr>
              <a:t>NCAA Proposal No. 2014-13,</a:t>
            </a:r>
            <a:br>
              <a:rPr lang="en-US" dirty="0" smtClean="0">
                <a:solidFill>
                  <a:schemeClr val="tx1"/>
                </a:solidFill>
              </a:rPr>
            </a:br>
            <a:r>
              <a:rPr lang="en-US" dirty="0" smtClean="0">
                <a:solidFill>
                  <a:schemeClr val="tx1"/>
                </a:solidFill>
              </a:rPr>
              <a:t>as amended</a:t>
            </a:r>
            <a:endParaRPr lang="en-US" dirty="0">
              <a:solidFill>
                <a:schemeClr val="tx1"/>
              </a:solidFill>
            </a:endParaRPr>
          </a:p>
        </p:txBody>
      </p:sp>
      <p:sp>
        <p:nvSpPr>
          <p:cNvPr id="5" name="Text Placeholder 4"/>
          <p:cNvSpPr>
            <a:spLocks noGrp="1"/>
          </p:cNvSpPr>
          <p:nvPr>
            <p:ph type="body" idx="1"/>
          </p:nvPr>
        </p:nvSpPr>
        <p:spPr>
          <a:xfrm>
            <a:off x="1258645" y="3581401"/>
            <a:ext cx="7275755" cy="2667000"/>
          </a:xfrm>
        </p:spPr>
        <p:txBody>
          <a:bodyPr>
            <a:normAutofit/>
          </a:bodyPr>
          <a:lstStyle/>
          <a:p>
            <a:pPr algn="just"/>
            <a:r>
              <a:rPr lang="en-US" dirty="0"/>
              <a:t>Autonomy Proposal -- Financial Aid -- Maximum Limit On Financial Aid -- Full Grant-In-Aid -- Other Expenses Related To Attendance Up To Cost Of </a:t>
            </a:r>
            <a:r>
              <a:rPr lang="en-US" dirty="0" smtClean="0"/>
              <a:t>Attendance</a:t>
            </a:r>
          </a:p>
          <a:p>
            <a:pPr algn="just"/>
            <a:endParaRPr lang="en-US" dirty="0" smtClean="0"/>
          </a:p>
          <a:p>
            <a:pPr algn="just"/>
            <a:r>
              <a:rPr lang="en-US" dirty="0" smtClean="0"/>
              <a:t>Autonomy </a:t>
            </a:r>
            <a:r>
              <a:rPr lang="en-US" dirty="0"/>
              <a:t>Proposal -- Financial Aid -- Cost Of Attendance -- Student Assistance Fund</a:t>
            </a:r>
          </a:p>
          <a:p>
            <a:endParaRPr lang="en-US" dirty="0"/>
          </a:p>
        </p:txBody>
      </p:sp>
    </p:spTree>
    <p:extLst>
      <p:ext uri="{BB962C8B-B14F-4D97-AF65-F5344CB8AC3E}">
        <p14:creationId xmlns:p14="http://schemas.microsoft.com/office/powerpoint/2010/main" val="828515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024744" cy="1371600"/>
          </a:xfrm>
        </p:spPr>
        <p:txBody>
          <a:bodyPr>
            <a:normAutofit fontScale="90000"/>
          </a:bodyPr>
          <a:lstStyle/>
          <a:p>
            <a:r>
              <a:rPr lang="en-US" sz="3200" dirty="0" smtClean="0">
                <a:solidFill>
                  <a:schemeClr val="tx1"/>
                </a:solidFill>
              </a:rPr>
              <a:t>Autonomy Legislation Related to Financial Aid – Proposal No. 2014-13, as amended</a:t>
            </a:r>
            <a:endParaRPr lang="en-US" sz="3200" dirty="0">
              <a:solidFill>
                <a:schemeClr val="tx1"/>
              </a:solidFill>
            </a:endParaRPr>
          </a:p>
        </p:txBody>
      </p:sp>
      <p:sp>
        <p:nvSpPr>
          <p:cNvPr id="3" name="Content Placeholder 2"/>
          <p:cNvSpPr>
            <a:spLocks noGrp="1"/>
          </p:cNvSpPr>
          <p:nvPr>
            <p:ph idx="1"/>
          </p:nvPr>
        </p:nvSpPr>
        <p:spPr>
          <a:xfrm>
            <a:off x="762002" y="2438400"/>
            <a:ext cx="7696199" cy="3886200"/>
          </a:xfrm>
        </p:spPr>
        <p:txBody>
          <a:bodyPr>
            <a:normAutofit/>
          </a:bodyPr>
          <a:lstStyle/>
          <a:p>
            <a:pPr marL="463550" indent="-463550" algn="just"/>
            <a:r>
              <a:rPr lang="en-US" sz="2400" b="1" dirty="0" smtClean="0"/>
              <a:t>Intent</a:t>
            </a:r>
            <a:r>
              <a:rPr lang="en-US" sz="2400" b="1" dirty="0"/>
              <a:t>: </a:t>
            </a:r>
            <a:r>
              <a:rPr lang="en-US" sz="2400" b="1" dirty="0" smtClean="0"/>
              <a:t> </a:t>
            </a:r>
            <a:r>
              <a:rPr lang="en-US" sz="2400" dirty="0" smtClean="0"/>
              <a:t>To </a:t>
            </a:r>
            <a:r>
              <a:rPr lang="en-US" sz="2400" dirty="0"/>
              <a:t>specify that a full grant-in-aid is financial aid that consists of tuition and fees, room and board, </a:t>
            </a:r>
            <a:r>
              <a:rPr lang="en-US" sz="2400" dirty="0" smtClean="0"/>
              <a:t>books </a:t>
            </a:r>
            <a:r>
              <a:rPr lang="en-US" sz="2400" dirty="0"/>
              <a:t>and other expenses related to attendance at the institution up to the cost of attendance</a:t>
            </a:r>
            <a:r>
              <a:rPr lang="en-US" sz="2400" dirty="0" smtClean="0"/>
              <a:t>.</a:t>
            </a:r>
          </a:p>
          <a:p>
            <a:pPr marL="463550" indent="-463550" algn="just"/>
            <a:endParaRPr lang="en-US" sz="2400" b="1" dirty="0" smtClean="0"/>
          </a:p>
          <a:p>
            <a:pPr marL="463550" indent="-463550" algn="just"/>
            <a:r>
              <a:rPr lang="en-US" sz="2400" b="1" dirty="0" smtClean="0"/>
              <a:t>Effective </a:t>
            </a:r>
            <a:r>
              <a:rPr lang="en-US" sz="2400" b="1" dirty="0"/>
              <a:t>Date: </a:t>
            </a:r>
            <a:r>
              <a:rPr lang="en-US" sz="2400" b="1" dirty="0" smtClean="0"/>
              <a:t> </a:t>
            </a:r>
            <a:r>
              <a:rPr lang="en-US" sz="2400" dirty="0" smtClean="0"/>
              <a:t>August </a:t>
            </a:r>
            <a:r>
              <a:rPr lang="en-US" sz="2400" dirty="0"/>
              <a:t>1, 2015; awards may be executed before August 1, 2015</a:t>
            </a:r>
            <a:r>
              <a:rPr lang="en-US" sz="2400" dirty="0" smtClean="0"/>
              <a:t>.</a:t>
            </a:r>
            <a:endParaRPr lang="en-US" sz="2400" dirty="0"/>
          </a:p>
        </p:txBody>
      </p:sp>
    </p:spTree>
    <p:extLst>
      <p:ext uri="{BB962C8B-B14F-4D97-AF65-F5344CB8AC3E}">
        <p14:creationId xmlns:p14="http://schemas.microsoft.com/office/powerpoint/2010/main" val="9121841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362200"/>
            <a:ext cx="7829551" cy="4038600"/>
          </a:xfrm>
        </p:spPr>
        <p:txBody>
          <a:bodyPr>
            <a:noAutofit/>
          </a:bodyPr>
          <a:lstStyle/>
          <a:p>
            <a:pPr marL="463550" indent="-463550" algn="just"/>
            <a:endParaRPr lang="en-US" sz="2400" dirty="0" smtClean="0"/>
          </a:p>
          <a:p>
            <a:pPr marL="463550" indent="-463550" algn="just"/>
            <a:r>
              <a:rPr lang="en-US" sz="2400" dirty="0" smtClean="0"/>
              <a:t>NCAA Bylaw 15.02.5 </a:t>
            </a:r>
            <a:r>
              <a:rPr lang="en-US" sz="2400" dirty="0"/>
              <a:t>Full Grant-in-Aid. [A] A full grant-in-aid is financial aid that consists of tuition and fees, room and board, </a:t>
            </a:r>
            <a:r>
              <a:rPr lang="en-US" sz="2400" i="1" strike="sngStrike" dirty="0"/>
              <a:t>and required course-related</a:t>
            </a:r>
            <a:r>
              <a:rPr lang="en-US" sz="2400" dirty="0"/>
              <a:t> </a:t>
            </a:r>
            <a:r>
              <a:rPr lang="en-US" sz="2400" dirty="0" smtClean="0"/>
              <a:t>books</a:t>
            </a:r>
            <a:r>
              <a:rPr lang="en-US" sz="2400" b="1" dirty="0" smtClean="0"/>
              <a:t> </a:t>
            </a:r>
            <a:r>
              <a:rPr lang="en-US" sz="2400" b="1" u="sng" dirty="0"/>
              <a:t>and other expenses related to attendance at the institution up to the cost of attendance established pursuant to Bylaws 15.02.2 and 15.02.2.1</a:t>
            </a:r>
            <a:r>
              <a:rPr lang="en-US" sz="2400" dirty="0" smtClean="0"/>
              <a:t>.</a:t>
            </a:r>
          </a:p>
        </p:txBody>
      </p:sp>
      <p:sp>
        <p:nvSpPr>
          <p:cNvPr id="6" name="Title 1"/>
          <p:cNvSpPr>
            <a:spLocks noGrp="1"/>
          </p:cNvSpPr>
          <p:nvPr>
            <p:ph type="title"/>
          </p:nvPr>
        </p:nvSpPr>
        <p:spPr>
          <a:xfrm>
            <a:off x="609600" y="838200"/>
            <a:ext cx="7024744" cy="1447800"/>
          </a:xfrm>
        </p:spPr>
        <p:txBody>
          <a:bodyPr>
            <a:normAutofit fontScale="90000"/>
          </a:bodyPr>
          <a:lstStyle/>
          <a:p>
            <a:r>
              <a:rPr lang="en-US" sz="3200" dirty="0" smtClean="0">
                <a:solidFill>
                  <a:schemeClr val="tx1"/>
                </a:solidFill>
              </a:rPr>
              <a:t>Autonomy Legislation Related to Financial Aid – Proposal No. 2014-13, as amended (continued)</a:t>
            </a:r>
            <a:endParaRPr lang="en-US" sz="3200" dirty="0">
              <a:solidFill>
                <a:schemeClr val="tx1"/>
              </a:solidFill>
            </a:endParaRPr>
          </a:p>
        </p:txBody>
      </p:sp>
    </p:spTree>
    <p:extLst>
      <p:ext uri="{BB962C8B-B14F-4D97-AF65-F5344CB8AC3E}">
        <p14:creationId xmlns:p14="http://schemas.microsoft.com/office/powerpoint/2010/main" val="2297640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43491" y="457200"/>
            <a:ext cx="7024744" cy="1143000"/>
          </a:xfrm>
        </p:spPr>
        <p:txBody>
          <a:bodyPr/>
          <a:lstStyle/>
          <a:p>
            <a:r>
              <a:rPr lang="en-US" dirty="0" smtClean="0"/>
              <a:t>Overview</a:t>
            </a:r>
            <a:endParaRPr lang="en-US" dirty="0"/>
          </a:p>
        </p:txBody>
      </p:sp>
      <p:sp>
        <p:nvSpPr>
          <p:cNvPr id="3" name="Content Placeholder 2"/>
          <p:cNvSpPr>
            <a:spLocks noGrp="1"/>
          </p:cNvSpPr>
          <p:nvPr>
            <p:ph idx="1"/>
          </p:nvPr>
        </p:nvSpPr>
        <p:spPr>
          <a:xfrm>
            <a:off x="1043493" y="2323652"/>
            <a:ext cx="7490908" cy="3508977"/>
          </a:xfrm>
        </p:spPr>
        <p:txBody>
          <a:bodyPr>
            <a:normAutofit/>
          </a:bodyPr>
          <a:lstStyle/>
          <a:p>
            <a:pPr marL="463550" indent="-463550"/>
            <a:r>
              <a:rPr lang="en-US" sz="2400" dirty="0" smtClean="0"/>
              <a:t>New NCAA Division I governance </a:t>
            </a:r>
            <a:r>
              <a:rPr lang="en-US" sz="2400" dirty="0"/>
              <a:t>s</a:t>
            </a:r>
            <a:r>
              <a:rPr lang="en-US" sz="2400" dirty="0" smtClean="0"/>
              <a:t>tructure.</a:t>
            </a:r>
          </a:p>
          <a:p>
            <a:pPr marL="463550" indent="-463550"/>
            <a:endParaRPr lang="en-US" sz="2400" dirty="0" smtClean="0"/>
          </a:p>
          <a:p>
            <a:pPr marL="463550" indent="-463550"/>
            <a:r>
              <a:rPr lang="en-US" sz="2400" dirty="0" smtClean="0"/>
              <a:t>Areas of autonomy.</a:t>
            </a:r>
          </a:p>
          <a:p>
            <a:endParaRPr lang="en-US" sz="2400" dirty="0" smtClean="0"/>
          </a:p>
          <a:p>
            <a:pPr marL="463550" indent="-463550"/>
            <a:r>
              <a:rPr lang="en-US" sz="2400" dirty="0" smtClean="0"/>
              <a:t>Autonomy legislation </a:t>
            </a:r>
            <a:r>
              <a:rPr lang="en-US" sz="2400" dirty="0"/>
              <a:t>r</a:t>
            </a:r>
            <a:r>
              <a:rPr lang="en-US" sz="2400" dirty="0" smtClean="0"/>
              <a:t>elated to financial </a:t>
            </a:r>
            <a:r>
              <a:rPr lang="en-US" sz="2400" dirty="0"/>
              <a:t>a</a:t>
            </a:r>
            <a:r>
              <a:rPr lang="en-US" sz="2400" dirty="0" smtClean="0"/>
              <a:t>id.</a:t>
            </a:r>
          </a:p>
          <a:p>
            <a:endParaRPr lang="en-US" sz="2400" dirty="0" smtClean="0"/>
          </a:p>
          <a:p>
            <a:pPr marL="463550" indent="-463550"/>
            <a:r>
              <a:rPr lang="en-US" sz="2400" dirty="0" smtClean="0"/>
              <a:t>Discussion and </a:t>
            </a:r>
            <a:r>
              <a:rPr lang="en-US" sz="2400" dirty="0"/>
              <a:t>q</a:t>
            </a:r>
            <a:r>
              <a:rPr lang="en-US" sz="2400" dirty="0" smtClean="0"/>
              <a:t>uestions.</a:t>
            </a:r>
            <a:endParaRPr lang="en-US" sz="2400" dirty="0"/>
          </a:p>
        </p:txBody>
      </p:sp>
    </p:spTree>
    <p:extLst>
      <p:ext uri="{BB962C8B-B14F-4D97-AF65-F5344CB8AC3E}">
        <p14:creationId xmlns:p14="http://schemas.microsoft.com/office/powerpoint/2010/main" val="14731016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924800" cy="4495800"/>
          </a:xfrm>
        </p:spPr>
        <p:txBody>
          <a:bodyPr>
            <a:noAutofit/>
          </a:bodyPr>
          <a:lstStyle/>
          <a:p>
            <a:pPr marL="463550" indent="-463550" algn="just"/>
            <a:endParaRPr lang="en-US" sz="2400" dirty="0" smtClean="0"/>
          </a:p>
          <a:p>
            <a:pPr marL="463550" indent="-463550" algn="just"/>
            <a:r>
              <a:rPr lang="en-US" sz="2200" dirty="0" smtClean="0"/>
              <a:t>For equivalency computations, institutions in conferences other than the autonomy conferences may choose from two methods for determining the denominator.</a:t>
            </a:r>
          </a:p>
          <a:p>
            <a:pPr marL="920750" lvl="1" indent="-457200" algn="just">
              <a:buClr>
                <a:schemeClr val="tx2"/>
              </a:buClr>
              <a:buFont typeface="+mj-lt"/>
              <a:buAutoNum type="arabicPeriod"/>
            </a:pPr>
            <a:r>
              <a:rPr lang="en-US" dirty="0"/>
              <a:t>Full grant-in-aid as previously defined (tuition and fees, room and board and required course-related books</a:t>
            </a:r>
            <a:r>
              <a:rPr lang="en-US" dirty="0" smtClean="0"/>
              <a:t>); or</a:t>
            </a:r>
          </a:p>
          <a:p>
            <a:pPr marL="920750" lvl="1" indent="-457200" algn="just">
              <a:buClr>
                <a:schemeClr val="tx2"/>
              </a:buClr>
              <a:buFont typeface="+mj-lt"/>
              <a:buAutoNum type="arabicPeriod"/>
            </a:pPr>
            <a:r>
              <a:rPr lang="en-US" dirty="0"/>
              <a:t>Full grant-in-aid as defined in new Bylaw </a:t>
            </a:r>
            <a:r>
              <a:rPr lang="en-US" dirty="0" smtClean="0"/>
              <a:t>15.02.5.</a:t>
            </a:r>
          </a:p>
          <a:p>
            <a:pPr marL="1371600" lvl="3" indent="-457200" algn="just">
              <a:buFont typeface="Courier New" panose="02070309020205020404" pitchFamily="49" charset="0"/>
              <a:buChar char="o"/>
            </a:pPr>
            <a:r>
              <a:rPr lang="en-US" sz="2000" dirty="0" smtClean="0"/>
              <a:t>Must use this option if providing athletically-related financial aid not permitted by Option 1</a:t>
            </a:r>
            <a:r>
              <a:rPr lang="en-US" dirty="0" smtClean="0"/>
              <a:t>.</a:t>
            </a:r>
          </a:p>
        </p:txBody>
      </p:sp>
      <p:sp>
        <p:nvSpPr>
          <p:cNvPr id="4" name="Title 1"/>
          <p:cNvSpPr txBox="1">
            <a:spLocks/>
          </p:cNvSpPr>
          <p:nvPr/>
        </p:nvSpPr>
        <p:spPr>
          <a:xfrm>
            <a:off x="609600" y="457200"/>
            <a:ext cx="7024744" cy="1676400"/>
          </a:xfrm>
          <a:prstGeom prst="rect">
            <a:avLst/>
          </a:prstGeom>
        </p:spPr>
        <p:txBody>
          <a:bodyPr vert="horz" lIns="91440" tIns="45720" rIns="91440" bIns="45720" rtlCol="0" anchor="b">
            <a:noAutofit/>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900" dirty="0" smtClean="0">
                <a:solidFill>
                  <a:schemeClr val="tx1"/>
                </a:solidFill>
              </a:rPr>
              <a:t>Autonomy Legislation Related to Financial Aid – Proposal No. 2014-13, as amended (continued)</a:t>
            </a:r>
            <a:endParaRPr lang="en-US" sz="2900" dirty="0">
              <a:solidFill>
                <a:schemeClr val="tx1"/>
              </a:solidFill>
            </a:endParaRPr>
          </a:p>
        </p:txBody>
      </p:sp>
    </p:spTree>
    <p:extLst>
      <p:ext uri="{BB962C8B-B14F-4D97-AF65-F5344CB8AC3E}">
        <p14:creationId xmlns:p14="http://schemas.microsoft.com/office/powerpoint/2010/main" val="2074328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35902"/>
          </a:xfrm>
        </p:spPr>
        <p:txBody>
          <a:bodyPr>
            <a:noAutofit/>
          </a:bodyPr>
          <a:lstStyle/>
          <a:p>
            <a:r>
              <a:rPr lang="en-US" sz="2400" dirty="0" smtClean="0"/>
              <a:t>What To Use When Calculating Equivalencies?</a:t>
            </a:r>
            <a:endParaRPr lang="en-US" sz="2400" dirty="0"/>
          </a:p>
        </p:txBody>
      </p:sp>
      <p:sp>
        <p:nvSpPr>
          <p:cNvPr id="5" name="Content Placeholder 4"/>
          <p:cNvSpPr>
            <a:spLocks noGrp="1"/>
          </p:cNvSpPr>
          <p:nvPr>
            <p:ph sz="half" idx="1"/>
          </p:nvPr>
        </p:nvSpPr>
        <p:spPr>
          <a:xfrm>
            <a:off x="457201" y="990600"/>
            <a:ext cx="3771900" cy="3329940"/>
          </a:xfrm>
          <a:ln>
            <a:solidFill>
              <a:schemeClr val="tx1"/>
            </a:solidFill>
          </a:ln>
        </p:spPr>
        <p:txBody>
          <a:bodyPr>
            <a:noAutofit/>
          </a:bodyPr>
          <a:lstStyle/>
          <a:p>
            <a:pPr marL="0" indent="0" algn="ctr">
              <a:buNone/>
            </a:pPr>
            <a:r>
              <a:rPr lang="en-US" sz="1600" b="1" dirty="0" smtClean="0">
                <a:solidFill>
                  <a:schemeClr val="accent6"/>
                </a:solidFill>
              </a:rPr>
              <a:t>Previous Bylaw 15.02.5</a:t>
            </a:r>
          </a:p>
          <a:p>
            <a:pPr marL="0" indent="0">
              <a:buNone/>
            </a:pPr>
            <a:r>
              <a:rPr lang="en-US" sz="1600" b="1" dirty="0" smtClean="0"/>
              <a:t>Full Grant-in-aid (FGIA).</a:t>
            </a:r>
          </a:p>
          <a:p>
            <a:pPr marL="463550" indent="-463550">
              <a:spcBef>
                <a:spcPts val="0"/>
              </a:spcBef>
              <a:buAutoNum type="arabicPeriod"/>
            </a:pPr>
            <a:r>
              <a:rPr lang="en-US" sz="1600" dirty="0"/>
              <a:t>Tuition and </a:t>
            </a:r>
            <a:r>
              <a:rPr lang="en-US" sz="1600" dirty="0" smtClean="0"/>
              <a:t>fees;</a:t>
            </a:r>
            <a:endParaRPr lang="en-US" sz="1600" dirty="0"/>
          </a:p>
          <a:p>
            <a:pPr marL="463550" indent="-463550">
              <a:spcBef>
                <a:spcPts val="0"/>
              </a:spcBef>
              <a:buAutoNum type="arabicPeriod"/>
            </a:pPr>
            <a:r>
              <a:rPr lang="en-US" sz="1600" dirty="0"/>
              <a:t>Room and </a:t>
            </a:r>
            <a:r>
              <a:rPr lang="en-US" sz="1600" dirty="0" smtClean="0"/>
              <a:t>board; and</a:t>
            </a:r>
            <a:endParaRPr lang="en-US" sz="1600" dirty="0"/>
          </a:p>
          <a:p>
            <a:pPr marL="463550" indent="-463550">
              <a:spcBef>
                <a:spcPts val="0"/>
              </a:spcBef>
              <a:buAutoNum type="arabicPeriod"/>
            </a:pPr>
            <a:r>
              <a:rPr lang="en-US" sz="1600" dirty="0"/>
              <a:t>Required course-related books</a:t>
            </a:r>
            <a:r>
              <a:rPr lang="en-US" sz="1600" dirty="0" smtClean="0"/>
              <a:t>.</a:t>
            </a:r>
          </a:p>
          <a:p>
            <a:pPr marL="0" indent="0">
              <a:spcBef>
                <a:spcPts val="0"/>
              </a:spcBef>
              <a:buNone/>
            </a:pPr>
            <a:endParaRPr lang="en-US" sz="1200" dirty="0" smtClean="0"/>
          </a:p>
          <a:p>
            <a:pPr marL="0" indent="0">
              <a:spcBef>
                <a:spcPts val="0"/>
              </a:spcBef>
              <a:buNone/>
            </a:pPr>
            <a:r>
              <a:rPr lang="en-US" sz="1600" dirty="0" smtClean="0"/>
              <a:t>When calculating equivalencies:</a:t>
            </a:r>
            <a:endParaRPr lang="en-US" sz="1600" dirty="0"/>
          </a:p>
          <a:p>
            <a:pPr marL="463550" indent="-463550">
              <a:spcBef>
                <a:spcPts val="0"/>
              </a:spcBef>
            </a:pPr>
            <a:r>
              <a:rPr lang="en-US" sz="1600" dirty="0" smtClean="0"/>
              <a:t>Not </a:t>
            </a:r>
            <a:r>
              <a:rPr lang="en-US" sz="1600" dirty="0"/>
              <a:t>available to autonomy conferences</a:t>
            </a:r>
            <a:r>
              <a:rPr lang="en-US" sz="1600" dirty="0" smtClean="0"/>
              <a:t>.</a:t>
            </a:r>
          </a:p>
          <a:p>
            <a:pPr marL="463550" indent="-463550">
              <a:spcBef>
                <a:spcPts val="0"/>
              </a:spcBef>
            </a:pPr>
            <a:r>
              <a:rPr lang="en-US" sz="1600" dirty="0" smtClean="0"/>
              <a:t>Option for non-autonomy conferences, subject to conference discretion.</a:t>
            </a:r>
          </a:p>
        </p:txBody>
      </p:sp>
      <p:sp>
        <p:nvSpPr>
          <p:cNvPr id="6" name="Content Placeholder 5"/>
          <p:cNvSpPr>
            <a:spLocks noGrp="1"/>
          </p:cNvSpPr>
          <p:nvPr>
            <p:ph sz="half" idx="2"/>
          </p:nvPr>
        </p:nvSpPr>
        <p:spPr>
          <a:xfrm>
            <a:off x="4572000" y="990600"/>
            <a:ext cx="4099560" cy="3329940"/>
          </a:xfrm>
          <a:ln>
            <a:solidFill>
              <a:schemeClr val="tx1"/>
            </a:solidFill>
          </a:ln>
        </p:spPr>
        <p:txBody>
          <a:bodyPr>
            <a:noAutofit/>
          </a:bodyPr>
          <a:lstStyle/>
          <a:p>
            <a:pPr marL="0" indent="0" algn="ctr">
              <a:buNone/>
            </a:pPr>
            <a:r>
              <a:rPr lang="en-US" sz="1600" b="1" dirty="0" smtClean="0">
                <a:solidFill>
                  <a:srgbClr val="0000CC"/>
                </a:solidFill>
              </a:rPr>
              <a:t>New Bylaw 15.02.5</a:t>
            </a:r>
          </a:p>
          <a:p>
            <a:pPr marL="0" indent="0">
              <a:buNone/>
            </a:pPr>
            <a:r>
              <a:rPr lang="en-US" sz="1600" b="1" dirty="0" smtClean="0"/>
              <a:t>Cost of Attendance (COA).</a:t>
            </a:r>
          </a:p>
          <a:p>
            <a:pPr marL="463550" indent="-463550">
              <a:spcBef>
                <a:spcPts val="0"/>
              </a:spcBef>
              <a:buFontTx/>
              <a:buAutoNum type="arabicPeriod"/>
              <a:defRPr/>
            </a:pPr>
            <a:r>
              <a:rPr lang="en-US" sz="1600" dirty="0" smtClean="0"/>
              <a:t>Tuition </a:t>
            </a:r>
            <a:r>
              <a:rPr lang="en-US" sz="1600" dirty="0"/>
              <a:t>and </a:t>
            </a:r>
            <a:r>
              <a:rPr lang="en-US" sz="1600" dirty="0" smtClean="0"/>
              <a:t>fees;</a:t>
            </a:r>
            <a:endParaRPr lang="en-US" sz="1600" dirty="0"/>
          </a:p>
          <a:p>
            <a:pPr marL="463550" indent="-463550">
              <a:spcBef>
                <a:spcPts val="0"/>
              </a:spcBef>
              <a:buFontTx/>
              <a:buAutoNum type="arabicPeriod"/>
              <a:defRPr/>
            </a:pPr>
            <a:r>
              <a:rPr lang="en-US" sz="1600" dirty="0"/>
              <a:t>Room and </a:t>
            </a:r>
            <a:r>
              <a:rPr lang="en-US" sz="1600" dirty="0" smtClean="0"/>
              <a:t>board;</a:t>
            </a:r>
            <a:endParaRPr lang="en-US" sz="1600" dirty="0"/>
          </a:p>
          <a:p>
            <a:pPr marL="463550" indent="-463550">
              <a:spcBef>
                <a:spcPts val="0"/>
              </a:spcBef>
              <a:buFontTx/>
              <a:buAutoNum type="arabicPeriod"/>
              <a:defRPr/>
            </a:pPr>
            <a:r>
              <a:rPr lang="en-US" sz="1600" dirty="0" smtClean="0"/>
              <a:t>Books; and</a:t>
            </a:r>
            <a:endParaRPr lang="en-US" sz="1600" dirty="0"/>
          </a:p>
          <a:p>
            <a:pPr marL="463550" indent="-463550">
              <a:spcBef>
                <a:spcPts val="0"/>
              </a:spcBef>
              <a:buFontTx/>
              <a:buAutoNum type="arabicPeriod"/>
              <a:defRPr/>
            </a:pPr>
            <a:r>
              <a:rPr lang="en-US" sz="1600" dirty="0"/>
              <a:t>Other expenses related to attendance, up to cost of attendance</a:t>
            </a:r>
            <a:r>
              <a:rPr lang="en-US" sz="1600" dirty="0" smtClean="0"/>
              <a:t>.</a:t>
            </a:r>
          </a:p>
          <a:p>
            <a:pPr marL="0" indent="0">
              <a:spcBef>
                <a:spcPts val="0"/>
              </a:spcBef>
              <a:buNone/>
              <a:defRPr/>
            </a:pPr>
            <a:endParaRPr lang="en-US" sz="1000" dirty="0" smtClean="0"/>
          </a:p>
          <a:p>
            <a:pPr marL="0" indent="0">
              <a:spcBef>
                <a:spcPts val="0"/>
              </a:spcBef>
              <a:buNone/>
              <a:defRPr/>
            </a:pPr>
            <a:r>
              <a:rPr lang="en-US" sz="1600" dirty="0"/>
              <a:t>When calculating </a:t>
            </a:r>
            <a:r>
              <a:rPr lang="en-US" sz="1600" dirty="0" smtClean="0"/>
              <a:t>equivalencies:</a:t>
            </a:r>
            <a:endParaRPr lang="en-US" sz="1600" dirty="0"/>
          </a:p>
          <a:p>
            <a:pPr>
              <a:spcBef>
                <a:spcPts val="0"/>
              </a:spcBef>
              <a:defRPr/>
            </a:pPr>
            <a:r>
              <a:rPr lang="en-US" sz="1600" dirty="0" smtClean="0"/>
              <a:t>Required for autonomy conferences.</a:t>
            </a:r>
          </a:p>
          <a:p>
            <a:pPr>
              <a:spcBef>
                <a:spcPts val="0"/>
              </a:spcBef>
              <a:defRPr/>
            </a:pPr>
            <a:r>
              <a:rPr lang="en-US" sz="1600" dirty="0" smtClean="0"/>
              <a:t>Option for non-autonomy conferences, subject to conference discretion.</a:t>
            </a:r>
          </a:p>
          <a:p>
            <a:pPr marL="914400" lvl="1" indent="-457200">
              <a:spcBef>
                <a:spcPts val="0"/>
              </a:spcBef>
              <a:defRPr/>
            </a:pPr>
            <a:r>
              <a:rPr lang="en-US" sz="1200" dirty="0" smtClean="0"/>
              <a:t>Required if providing athletically-related aid for expenses not permitted under other definition.</a:t>
            </a:r>
          </a:p>
        </p:txBody>
      </p:sp>
      <p:cxnSp>
        <p:nvCxnSpPr>
          <p:cNvPr id="3" name="Straight Connector 2"/>
          <p:cNvCxnSpPr/>
          <p:nvPr/>
        </p:nvCxnSpPr>
        <p:spPr>
          <a:xfrm>
            <a:off x="457200" y="830580"/>
            <a:ext cx="8229600" cy="0"/>
          </a:xfrm>
          <a:prstGeom prst="line">
            <a:avLst/>
          </a:prstGeom>
          <a:ln>
            <a:solidFill>
              <a:srgbClr val="FF0000"/>
            </a:solidFill>
            <a:headEnd type="diamond"/>
            <a:tailEnd type="diamond"/>
          </a:ln>
        </p:spPr>
        <p:style>
          <a:lnRef idx="3">
            <a:schemeClr val="accent2"/>
          </a:lnRef>
          <a:fillRef idx="0">
            <a:schemeClr val="accent2"/>
          </a:fillRef>
          <a:effectRef idx="2">
            <a:schemeClr val="accent2"/>
          </a:effectRef>
          <a:fontRef idx="minor">
            <a:schemeClr val="tx1"/>
          </a:fontRef>
        </p:style>
      </p:cxnSp>
      <p:sp>
        <p:nvSpPr>
          <p:cNvPr id="14" name="Content Placeholder 4"/>
          <p:cNvSpPr txBox="1">
            <a:spLocks/>
          </p:cNvSpPr>
          <p:nvPr/>
        </p:nvSpPr>
        <p:spPr>
          <a:xfrm>
            <a:off x="457201" y="4320540"/>
            <a:ext cx="3771900" cy="2392680"/>
          </a:xfrm>
          <a:prstGeom prst="rect">
            <a:avLst/>
          </a:prstGeom>
          <a:ln>
            <a:no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buFont typeface="Arial"/>
              <a:buNone/>
            </a:pPr>
            <a:r>
              <a:rPr lang="en-US" sz="1600" dirty="0" smtClean="0">
                <a:solidFill>
                  <a:prstClr val="black"/>
                </a:solidFill>
              </a:rPr>
              <a:t>Example (FGIA = $50,000)</a:t>
            </a:r>
          </a:p>
          <a:p>
            <a:pPr marL="0" indent="0">
              <a:buFont typeface="Arial"/>
              <a:buNone/>
            </a:pPr>
            <a:endParaRPr lang="en-US" sz="1600" dirty="0" smtClean="0">
              <a:solidFill>
                <a:prstClr val="black"/>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257845759"/>
              </p:ext>
            </p:extLst>
          </p:nvPr>
        </p:nvGraphicFramePr>
        <p:xfrm>
          <a:off x="457201" y="4785360"/>
          <a:ext cx="3771900" cy="1920240"/>
        </p:xfrm>
        <a:graphic>
          <a:graphicData uri="http://schemas.openxmlformats.org/drawingml/2006/table">
            <a:tbl>
              <a:tblPr firstRow="1" bandRow="1">
                <a:tableStyleId>{93296810-A885-4BE3-A3E7-6D5BEEA58F35}</a:tableStyleId>
              </a:tblPr>
              <a:tblGrid>
                <a:gridCol w="942975"/>
                <a:gridCol w="942975"/>
                <a:gridCol w="942975"/>
                <a:gridCol w="942975"/>
              </a:tblGrid>
              <a:tr h="335280">
                <a:tc>
                  <a:txBody>
                    <a:bodyPr/>
                    <a:lstStyle/>
                    <a:p>
                      <a:pPr algn="ctr"/>
                      <a:endParaRPr lang="en-US" sz="1600" baseline="0" dirty="0"/>
                    </a:p>
                  </a:txBody>
                  <a:tcPr marL="0" marR="0"/>
                </a:tc>
                <a:tc>
                  <a:txBody>
                    <a:bodyPr/>
                    <a:lstStyle/>
                    <a:p>
                      <a:pPr algn="ctr"/>
                      <a:r>
                        <a:rPr lang="en-US" sz="1600" baseline="0" dirty="0" smtClean="0"/>
                        <a:t>SA 1</a:t>
                      </a:r>
                      <a:endParaRPr lang="en-US" sz="1600" baseline="0" dirty="0"/>
                    </a:p>
                  </a:txBody>
                  <a:tcPr marL="0" marR="0"/>
                </a:tc>
                <a:tc>
                  <a:txBody>
                    <a:bodyPr/>
                    <a:lstStyle/>
                    <a:p>
                      <a:pPr algn="ctr"/>
                      <a:r>
                        <a:rPr lang="en-US" sz="1600" baseline="0" dirty="0" smtClean="0"/>
                        <a:t>SA 2</a:t>
                      </a:r>
                      <a:endParaRPr lang="en-US" sz="1600" baseline="0" dirty="0"/>
                    </a:p>
                  </a:txBody>
                  <a:tcPr marL="0" marR="0"/>
                </a:tc>
                <a:tc>
                  <a:txBody>
                    <a:bodyPr/>
                    <a:lstStyle/>
                    <a:p>
                      <a:pPr algn="ctr"/>
                      <a:r>
                        <a:rPr lang="en-US" sz="1600" baseline="0" dirty="0" smtClean="0"/>
                        <a:t>SA 3</a:t>
                      </a:r>
                      <a:endParaRPr lang="en-US" sz="1600" baseline="0" dirty="0"/>
                    </a:p>
                  </a:txBody>
                  <a:tcPr marL="0" marR="0"/>
                </a:tc>
              </a:tr>
              <a:tr h="274320">
                <a:tc>
                  <a:txBody>
                    <a:bodyPr/>
                    <a:lstStyle/>
                    <a:p>
                      <a:pPr algn="ctr"/>
                      <a:r>
                        <a:rPr lang="en-US" sz="1600" baseline="0" dirty="0" smtClean="0"/>
                        <a:t>Award</a:t>
                      </a:r>
                      <a:endParaRPr lang="en-US" sz="1600" baseline="0" dirty="0"/>
                    </a:p>
                  </a:txBody>
                  <a:tcPr marL="0" marR="0"/>
                </a:tc>
                <a:tc>
                  <a:txBody>
                    <a:bodyPr/>
                    <a:lstStyle/>
                    <a:p>
                      <a:pPr algn="ctr"/>
                      <a:r>
                        <a:rPr lang="en-US" sz="1600" baseline="0" dirty="0" smtClean="0"/>
                        <a:t>Full</a:t>
                      </a:r>
                      <a:endParaRPr lang="en-US" sz="1600" baseline="0" dirty="0"/>
                    </a:p>
                  </a:txBody>
                  <a:tcPr marL="0" marR="0"/>
                </a:tc>
                <a:tc>
                  <a:txBody>
                    <a:bodyPr/>
                    <a:lstStyle/>
                    <a:p>
                      <a:pPr algn="ctr"/>
                      <a:r>
                        <a:rPr lang="en-US" sz="1600" baseline="0" dirty="0" smtClean="0"/>
                        <a:t>50%</a:t>
                      </a:r>
                      <a:endParaRPr lang="en-US" sz="1600" baseline="0" dirty="0"/>
                    </a:p>
                  </a:txBody>
                  <a:tcPr marL="0" marR="0"/>
                </a:tc>
                <a:tc>
                  <a:txBody>
                    <a:bodyPr/>
                    <a:lstStyle/>
                    <a:p>
                      <a:pPr algn="ctr"/>
                      <a:r>
                        <a:rPr lang="en-US" sz="1600" baseline="0" dirty="0" smtClean="0"/>
                        <a:t>$25,000</a:t>
                      </a:r>
                      <a:endParaRPr lang="en-US" sz="1600" baseline="0" dirty="0"/>
                    </a:p>
                  </a:txBody>
                  <a:tcPr marL="0" marR="0"/>
                </a:tc>
              </a:tr>
              <a:tr h="0">
                <a:tc>
                  <a:txBody>
                    <a:bodyPr/>
                    <a:lstStyle/>
                    <a:p>
                      <a:pPr algn="ctr"/>
                      <a:r>
                        <a:rPr lang="en-US" sz="1600" baseline="0" dirty="0" smtClean="0"/>
                        <a:t>Amount</a:t>
                      </a:r>
                      <a:endParaRPr lang="en-US" sz="1600" baseline="0" dirty="0"/>
                    </a:p>
                  </a:txBody>
                  <a:tcPr marL="0" marR="0"/>
                </a:tc>
                <a:tc>
                  <a:txBody>
                    <a:bodyPr/>
                    <a:lstStyle/>
                    <a:p>
                      <a:pPr algn="ctr"/>
                      <a:r>
                        <a:rPr lang="en-US" sz="1600" baseline="0" dirty="0" smtClean="0"/>
                        <a:t>$50,000</a:t>
                      </a:r>
                      <a:endParaRPr lang="en-US" sz="1600" baseline="0" dirty="0"/>
                    </a:p>
                  </a:txBody>
                  <a:tcPr marL="0" marR="0"/>
                </a:tc>
                <a:tc>
                  <a:txBody>
                    <a:bodyPr/>
                    <a:lstStyle/>
                    <a:p>
                      <a:pPr algn="ctr"/>
                      <a:r>
                        <a:rPr lang="en-US" sz="1600" baseline="0" dirty="0" smtClean="0"/>
                        <a:t>$25,000</a:t>
                      </a:r>
                      <a:endParaRPr lang="en-US" sz="1600" baseline="0" dirty="0"/>
                    </a:p>
                  </a:txBody>
                  <a:tcPr marL="0" marR="0"/>
                </a:tc>
                <a:tc>
                  <a:txBody>
                    <a:bodyPr/>
                    <a:lstStyle/>
                    <a:p>
                      <a:pPr algn="ctr"/>
                      <a:r>
                        <a:rPr lang="en-US" sz="1600" baseline="0" dirty="0" smtClean="0"/>
                        <a:t>$25,000</a:t>
                      </a:r>
                      <a:endParaRPr lang="en-US" sz="1600" baseline="0" dirty="0"/>
                    </a:p>
                  </a:txBody>
                  <a:tcPr marL="0" marR="0"/>
                </a:tc>
              </a:tr>
              <a:tr h="137160">
                <a:tc>
                  <a:txBody>
                    <a:bodyPr/>
                    <a:lstStyle/>
                    <a:p>
                      <a:pPr algn="ctr"/>
                      <a:r>
                        <a:rPr lang="en-US" sz="1600" baseline="0" dirty="0" smtClean="0"/>
                        <a:t>Calculation</a:t>
                      </a:r>
                      <a:endParaRPr lang="en-US" sz="1600" baseline="0" dirty="0"/>
                    </a:p>
                  </a:txBody>
                  <a:tcPr marL="0" marR="0" anchor="ctr"/>
                </a:tc>
                <a:tc>
                  <a:txBody>
                    <a:bodyPr/>
                    <a:lstStyle/>
                    <a:p>
                      <a:pPr algn="ctr"/>
                      <a:r>
                        <a:rPr lang="en-US" sz="1600" baseline="0" dirty="0" smtClean="0"/>
                        <a:t>$50,000 / $50,000</a:t>
                      </a:r>
                      <a:endParaRPr lang="en-US" sz="1600" baseline="0" dirty="0"/>
                    </a:p>
                  </a:txBody>
                  <a:tcPr marL="0" marR="0"/>
                </a:tc>
                <a:tc>
                  <a:txBody>
                    <a:bodyPr/>
                    <a:lstStyle/>
                    <a:p>
                      <a:pPr algn="ctr"/>
                      <a:r>
                        <a:rPr lang="en-US" sz="1600" baseline="0" dirty="0" smtClean="0"/>
                        <a:t>.5 * $50,000</a:t>
                      </a:r>
                      <a:endParaRPr lang="en-US" sz="1600" baseline="0" dirty="0"/>
                    </a:p>
                  </a:txBody>
                  <a:tcPr marL="0" marR="0"/>
                </a:tc>
                <a:tc>
                  <a:txBody>
                    <a:bodyPr/>
                    <a:lstStyle/>
                    <a:p>
                      <a:pPr algn="ctr"/>
                      <a:r>
                        <a:rPr lang="en-US" sz="1600" baseline="0" dirty="0" smtClean="0"/>
                        <a:t>$25,000 / $50,000</a:t>
                      </a:r>
                      <a:endParaRPr lang="en-US" sz="1600" baseline="0" dirty="0"/>
                    </a:p>
                  </a:txBody>
                  <a:tcPr marL="0" marR="0"/>
                </a:tc>
              </a:tr>
              <a:tr h="0">
                <a:tc>
                  <a:txBody>
                    <a:bodyPr/>
                    <a:lstStyle/>
                    <a:p>
                      <a:pPr algn="ctr"/>
                      <a:r>
                        <a:rPr lang="en-US" sz="1600" baseline="0" dirty="0" smtClean="0"/>
                        <a:t>Squad List</a:t>
                      </a:r>
                      <a:endParaRPr lang="en-US" sz="1600" baseline="0" dirty="0"/>
                    </a:p>
                  </a:txBody>
                  <a:tcPr marL="0" marR="0"/>
                </a:tc>
                <a:tc>
                  <a:txBody>
                    <a:bodyPr/>
                    <a:lstStyle/>
                    <a:p>
                      <a:pPr algn="ctr"/>
                      <a:r>
                        <a:rPr lang="en-US" sz="1600" baseline="0" dirty="0" smtClean="0"/>
                        <a:t>1.0</a:t>
                      </a:r>
                      <a:endParaRPr lang="en-US" sz="1600" baseline="0" dirty="0"/>
                    </a:p>
                  </a:txBody>
                  <a:tcPr marL="0" marR="0" anchor="ctr"/>
                </a:tc>
                <a:tc>
                  <a:txBody>
                    <a:bodyPr/>
                    <a:lstStyle/>
                    <a:p>
                      <a:pPr algn="ctr"/>
                      <a:r>
                        <a:rPr lang="en-US" sz="1600" baseline="0" dirty="0" smtClean="0"/>
                        <a:t>0.5</a:t>
                      </a:r>
                      <a:endParaRPr lang="en-US" sz="1600" baseline="0" dirty="0"/>
                    </a:p>
                  </a:txBody>
                  <a:tcPr marL="0" marR="0" anchor="ctr"/>
                </a:tc>
                <a:tc>
                  <a:txBody>
                    <a:bodyPr/>
                    <a:lstStyle/>
                    <a:p>
                      <a:pPr algn="ctr"/>
                      <a:r>
                        <a:rPr lang="en-US" sz="1600" baseline="0" dirty="0" smtClean="0"/>
                        <a:t>0.5</a:t>
                      </a:r>
                      <a:endParaRPr lang="en-US" sz="1600" baseline="0" dirty="0"/>
                    </a:p>
                  </a:txBody>
                  <a:tcPr marL="0" marR="0" anchor="ctr"/>
                </a:tc>
              </a:tr>
            </a:tbl>
          </a:graphicData>
        </a:graphic>
      </p:graphicFrame>
      <p:sp>
        <p:nvSpPr>
          <p:cNvPr id="16" name="Content Placeholder 4"/>
          <p:cNvSpPr txBox="1">
            <a:spLocks/>
          </p:cNvSpPr>
          <p:nvPr/>
        </p:nvSpPr>
        <p:spPr>
          <a:xfrm>
            <a:off x="4572000" y="4320540"/>
            <a:ext cx="4084320" cy="2392680"/>
          </a:xfrm>
          <a:prstGeom prst="rect">
            <a:avLst/>
          </a:prstGeom>
          <a:ln>
            <a:no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lgn="ctr">
              <a:buFont typeface="Arial"/>
              <a:buNone/>
            </a:pPr>
            <a:r>
              <a:rPr lang="en-US" sz="1600" dirty="0" smtClean="0">
                <a:solidFill>
                  <a:prstClr val="black"/>
                </a:solidFill>
              </a:rPr>
              <a:t>Example (FGIA = COA = </a:t>
            </a:r>
            <a:r>
              <a:rPr lang="en-US" sz="1600" dirty="0">
                <a:solidFill>
                  <a:prstClr val="black"/>
                </a:solidFill>
              </a:rPr>
              <a:t>$</a:t>
            </a:r>
            <a:r>
              <a:rPr lang="en-US" sz="1600" dirty="0" smtClean="0">
                <a:solidFill>
                  <a:prstClr val="black"/>
                </a:solidFill>
              </a:rPr>
              <a:t>55,000)</a:t>
            </a:r>
            <a:endParaRPr lang="en-US" sz="1600" dirty="0">
              <a:solidFill>
                <a:prstClr val="black"/>
              </a:solidFill>
            </a:endParaRPr>
          </a:p>
          <a:p>
            <a:pPr marL="0" indent="0">
              <a:buFont typeface="Arial"/>
              <a:buNone/>
            </a:pPr>
            <a:endParaRPr lang="en-US" sz="1600" dirty="0" smtClean="0">
              <a:solidFill>
                <a:prstClr val="black"/>
              </a:solidFill>
            </a:endParaRPr>
          </a:p>
        </p:txBody>
      </p:sp>
      <p:graphicFrame>
        <p:nvGraphicFramePr>
          <p:cNvPr id="18" name="Table 17"/>
          <p:cNvGraphicFramePr>
            <a:graphicFrameLocks noGrp="1"/>
          </p:cNvGraphicFramePr>
          <p:nvPr>
            <p:extLst>
              <p:ext uri="{D42A27DB-BD31-4B8C-83A1-F6EECF244321}">
                <p14:modId xmlns:p14="http://schemas.microsoft.com/office/powerpoint/2010/main" val="2650151841"/>
              </p:ext>
            </p:extLst>
          </p:nvPr>
        </p:nvGraphicFramePr>
        <p:xfrm>
          <a:off x="4572000" y="4785360"/>
          <a:ext cx="4084320" cy="1920240"/>
        </p:xfrm>
        <a:graphic>
          <a:graphicData uri="http://schemas.openxmlformats.org/drawingml/2006/table">
            <a:tbl>
              <a:tblPr firstRow="1" bandRow="1">
                <a:tableStyleId>{5C22544A-7EE6-4342-B048-85BDC9FD1C3A}</a:tableStyleId>
              </a:tblPr>
              <a:tblGrid>
                <a:gridCol w="1021080"/>
                <a:gridCol w="1021080"/>
                <a:gridCol w="1021080"/>
                <a:gridCol w="1021080"/>
              </a:tblGrid>
              <a:tr h="335280">
                <a:tc>
                  <a:txBody>
                    <a:bodyPr/>
                    <a:lstStyle/>
                    <a:p>
                      <a:pPr algn="ctr"/>
                      <a:endParaRPr lang="en-US" sz="1600" baseline="0" dirty="0"/>
                    </a:p>
                  </a:txBody>
                  <a:tcPr marL="0" marR="0"/>
                </a:tc>
                <a:tc>
                  <a:txBody>
                    <a:bodyPr/>
                    <a:lstStyle/>
                    <a:p>
                      <a:pPr algn="ctr"/>
                      <a:r>
                        <a:rPr lang="en-US" sz="1600" baseline="0" dirty="0" smtClean="0"/>
                        <a:t>SA 1</a:t>
                      </a:r>
                      <a:endParaRPr lang="en-US" sz="1600" baseline="0" dirty="0"/>
                    </a:p>
                  </a:txBody>
                  <a:tcPr marL="0" marR="0"/>
                </a:tc>
                <a:tc>
                  <a:txBody>
                    <a:bodyPr/>
                    <a:lstStyle/>
                    <a:p>
                      <a:pPr algn="ctr"/>
                      <a:r>
                        <a:rPr lang="en-US" sz="1600" baseline="0" dirty="0" smtClean="0"/>
                        <a:t>SA 2</a:t>
                      </a:r>
                      <a:endParaRPr lang="en-US" sz="1600" baseline="0" dirty="0"/>
                    </a:p>
                  </a:txBody>
                  <a:tcPr marL="0" marR="0"/>
                </a:tc>
                <a:tc>
                  <a:txBody>
                    <a:bodyPr/>
                    <a:lstStyle/>
                    <a:p>
                      <a:pPr algn="ctr"/>
                      <a:r>
                        <a:rPr lang="en-US" sz="1600" baseline="0" dirty="0" smtClean="0"/>
                        <a:t>SA 3</a:t>
                      </a:r>
                      <a:endParaRPr lang="en-US" sz="1600" baseline="0" dirty="0"/>
                    </a:p>
                  </a:txBody>
                  <a:tcPr marL="0" marR="0"/>
                </a:tc>
              </a:tr>
              <a:tr h="121920">
                <a:tc>
                  <a:txBody>
                    <a:bodyPr/>
                    <a:lstStyle/>
                    <a:p>
                      <a:pPr algn="ctr"/>
                      <a:r>
                        <a:rPr lang="en-US" sz="1600" baseline="0" dirty="0" smtClean="0"/>
                        <a:t>Award</a:t>
                      </a:r>
                      <a:endParaRPr lang="en-US" sz="1600" baseline="0" dirty="0"/>
                    </a:p>
                  </a:txBody>
                  <a:tcPr marL="0" marR="0"/>
                </a:tc>
                <a:tc>
                  <a:txBody>
                    <a:bodyPr/>
                    <a:lstStyle/>
                    <a:p>
                      <a:pPr algn="ctr"/>
                      <a:r>
                        <a:rPr lang="en-US" sz="1600" baseline="0" dirty="0" smtClean="0"/>
                        <a:t>Full</a:t>
                      </a:r>
                      <a:endParaRPr lang="en-US" sz="1600" baseline="0" dirty="0"/>
                    </a:p>
                  </a:txBody>
                  <a:tcPr marL="0" marR="0"/>
                </a:tc>
                <a:tc>
                  <a:txBody>
                    <a:bodyPr/>
                    <a:lstStyle/>
                    <a:p>
                      <a:pPr algn="ctr"/>
                      <a:r>
                        <a:rPr lang="en-US" sz="1600" baseline="0" dirty="0" smtClean="0"/>
                        <a:t>50%</a:t>
                      </a:r>
                      <a:endParaRPr lang="en-US" sz="1600" baseline="0" dirty="0"/>
                    </a:p>
                  </a:txBody>
                  <a:tcPr marL="0" marR="0"/>
                </a:tc>
                <a:tc>
                  <a:txBody>
                    <a:bodyPr/>
                    <a:lstStyle/>
                    <a:p>
                      <a:pPr algn="ctr"/>
                      <a:r>
                        <a:rPr lang="en-US" sz="1600" baseline="0" dirty="0" smtClean="0"/>
                        <a:t>$25,000</a:t>
                      </a:r>
                      <a:endParaRPr lang="en-US" sz="1600" baseline="0" dirty="0"/>
                    </a:p>
                  </a:txBody>
                  <a:tcPr marL="0" marR="0"/>
                </a:tc>
              </a:tr>
              <a:tr h="0">
                <a:tc>
                  <a:txBody>
                    <a:bodyPr/>
                    <a:lstStyle/>
                    <a:p>
                      <a:pPr algn="ctr"/>
                      <a:r>
                        <a:rPr lang="en-US" sz="1600" baseline="0" dirty="0" smtClean="0"/>
                        <a:t>Amount</a:t>
                      </a:r>
                      <a:endParaRPr lang="en-US" sz="1600" baseline="0" dirty="0"/>
                    </a:p>
                  </a:txBody>
                  <a:tcPr marL="0" marR="0"/>
                </a:tc>
                <a:tc>
                  <a:txBody>
                    <a:bodyPr/>
                    <a:lstStyle/>
                    <a:p>
                      <a:pPr algn="ctr"/>
                      <a:r>
                        <a:rPr lang="en-US" sz="1600" baseline="0" dirty="0" smtClean="0"/>
                        <a:t>$55,000</a:t>
                      </a:r>
                      <a:endParaRPr lang="en-US" sz="1600" baseline="0" dirty="0"/>
                    </a:p>
                  </a:txBody>
                  <a:tcPr marL="0" marR="0"/>
                </a:tc>
                <a:tc>
                  <a:txBody>
                    <a:bodyPr/>
                    <a:lstStyle/>
                    <a:p>
                      <a:pPr algn="ctr"/>
                      <a:r>
                        <a:rPr lang="en-US" sz="1600" baseline="0" dirty="0" smtClean="0"/>
                        <a:t>$27,500</a:t>
                      </a:r>
                      <a:endParaRPr lang="en-US" sz="1600" baseline="0" dirty="0"/>
                    </a:p>
                  </a:txBody>
                  <a:tcPr marL="0" marR="0"/>
                </a:tc>
                <a:tc>
                  <a:txBody>
                    <a:bodyPr/>
                    <a:lstStyle/>
                    <a:p>
                      <a:pPr algn="ctr"/>
                      <a:r>
                        <a:rPr lang="en-US" sz="1600" baseline="0" dirty="0" smtClean="0"/>
                        <a:t>$25,000</a:t>
                      </a:r>
                      <a:endParaRPr lang="en-US" sz="1600" baseline="0" dirty="0"/>
                    </a:p>
                  </a:txBody>
                  <a:tcPr marL="0" marR="0"/>
                </a:tc>
              </a:tr>
              <a:tr h="137160">
                <a:tc>
                  <a:txBody>
                    <a:bodyPr/>
                    <a:lstStyle/>
                    <a:p>
                      <a:pPr algn="ctr"/>
                      <a:r>
                        <a:rPr lang="en-US" sz="1600" baseline="0" dirty="0" smtClean="0"/>
                        <a:t>Calculation</a:t>
                      </a:r>
                      <a:endParaRPr lang="en-US" sz="1600" baseline="0" dirty="0"/>
                    </a:p>
                  </a:txBody>
                  <a:tcPr marL="0" marR="0" anchor="ctr"/>
                </a:tc>
                <a:tc>
                  <a:txBody>
                    <a:bodyPr/>
                    <a:lstStyle/>
                    <a:p>
                      <a:pPr algn="ctr"/>
                      <a:r>
                        <a:rPr lang="en-US" sz="1600" baseline="0" dirty="0" smtClean="0"/>
                        <a:t>$55,000 / $55,000</a:t>
                      </a:r>
                      <a:endParaRPr lang="en-US" sz="1600" baseline="0" dirty="0"/>
                    </a:p>
                  </a:txBody>
                  <a:tcPr marL="0" marR="0"/>
                </a:tc>
                <a:tc>
                  <a:txBody>
                    <a:bodyPr/>
                    <a:lstStyle/>
                    <a:p>
                      <a:pPr algn="ctr"/>
                      <a:r>
                        <a:rPr lang="en-US" sz="1600" baseline="0" dirty="0" smtClean="0"/>
                        <a:t>.5 *</a:t>
                      </a:r>
                    </a:p>
                    <a:p>
                      <a:pPr algn="ctr"/>
                      <a:r>
                        <a:rPr lang="en-US" sz="1600" baseline="0" dirty="0" smtClean="0"/>
                        <a:t>$55,000</a:t>
                      </a:r>
                      <a:endParaRPr lang="en-US" sz="1600" baseline="0" dirty="0"/>
                    </a:p>
                  </a:txBody>
                  <a:tcPr marL="0" marR="0" anchor="ctr"/>
                </a:tc>
                <a:tc>
                  <a:txBody>
                    <a:bodyPr/>
                    <a:lstStyle/>
                    <a:p>
                      <a:pPr algn="ctr"/>
                      <a:r>
                        <a:rPr lang="en-US" sz="1600" baseline="0" dirty="0" smtClean="0"/>
                        <a:t>$25,000 / $55,000</a:t>
                      </a:r>
                      <a:endParaRPr lang="en-US" sz="1600" baseline="0" dirty="0"/>
                    </a:p>
                  </a:txBody>
                  <a:tcPr marL="0" marR="0"/>
                </a:tc>
              </a:tr>
              <a:tr h="0">
                <a:tc>
                  <a:txBody>
                    <a:bodyPr/>
                    <a:lstStyle/>
                    <a:p>
                      <a:pPr algn="ctr"/>
                      <a:r>
                        <a:rPr lang="en-US" sz="1600" baseline="0" dirty="0" smtClean="0"/>
                        <a:t>Squad List</a:t>
                      </a:r>
                      <a:endParaRPr lang="en-US" sz="1600" baseline="0" dirty="0"/>
                    </a:p>
                  </a:txBody>
                  <a:tcPr marL="0" marR="0"/>
                </a:tc>
                <a:tc>
                  <a:txBody>
                    <a:bodyPr/>
                    <a:lstStyle/>
                    <a:p>
                      <a:pPr algn="ctr"/>
                      <a:r>
                        <a:rPr lang="en-US" sz="1600" baseline="0" dirty="0" smtClean="0"/>
                        <a:t>1.0</a:t>
                      </a:r>
                      <a:endParaRPr lang="en-US" sz="1600" baseline="0" dirty="0"/>
                    </a:p>
                  </a:txBody>
                  <a:tcPr marL="0" marR="0" anchor="ctr"/>
                </a:tc>
                <a:tc>
                  <a:txBody>
                    <a:bodyPr/>
                    <a:lstStyle/>
                    <a:p>
                      <a:pPr algn="ctr"/>
                      <a:r>
                        <a:rPr lang="en-US" sz="1600" baseline="0" dirty="0" smtClean="0"/>
                        <a:t>0.5</a:t>
                      </a:r>
                      <a:endParaRPr lang="en-US" sz="1600" baseline="0" dirty="0"/>
                    </a:p>
                  </a:txBody>
                  <a:tcPr marL="0" marR="0" anchor="ctr"/>
                </a:tc>
                <a:tc>
                  <a:txBody>
                    <a:bodyPr/>
                    <a:lstStyle/>
                    <a:p>
                      <a:pPr algn="ctr"/>
                      <a:r>
                        <a:rPr lang="en-US" sz="1600" baseline="0" dirty="0" smtClean="0"/>
                        <a:t>0.45</a:t>
                      </a:r>
                      <a:endParaRPr lang="en-US" sz="1600" baseline="0" dirty="0"/>
                    </a:p>
                  </a:txBody>
                  <a:tcPr marL="0" marR="0" anchor="ctr"/>
                </a:tc>
              </a:tr>
            </a:tbl>
          </a:graphicData>
        </a:graphic>
      </p:graphicFrame>
    </p:spTree>
    <p:extLst>
      <p:ext uri="{BB962C8B-B14F-4D97-AF65-F5344CB8AC3E}">
        <p14:creationId xmlns:p14="http://schemas.microsoft.com/office/powerpoint/2010/main" val="33625856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58646" y="1752601"/>
            <a:ext cx="6637468" cy="1447800"/>
          </a:xfrm>
        </p:spPr>
        <p:txBody>
          <a:bodyPr/>
          <a:lstStyle/>
          <a:p>
            <a:r>
              <a:rPr lang="en-US" dirty="0" smtClean="0">
                <a:solidFill>
                  <a:schemeClr val="tx1"/>
                </a:solidFill>
              </a:rPr>
              <a:t>Proposal No. 2014-14</a:t>
            </a:r>
            <a:endParaRPr lang="en-US" dirty="0">
              <a:solidFill>
                <a:schemeClr val="tx1"/>
              </a:solidFill>
            </a:endParaRPr>
          </a:p>
        </p:txBody>
      </p:sp>
      <p:sp>
        <p:nvSpPr>
          <p:cNvPr id="5" name="Text Placeholder 4"/>
          <p:cNvSpPr>
            <a:spLocks noGrp="1"/>
          </p:cNvSpPr>
          <p:nvPr>
            <p:ph type="body" idx="1"/>
          </p:nvPr>
        </p:nvSpPr>
        <p:spPr>
          <a:xfrm>
            <a:off x="1258645" y="3581401"/>
            <a:ext cx="6637467" cy="2206214"/>
          </a:xfrm>
        </p:spPr>
        <p:txBody>
          <a:bodyPr/>
          <a:lstStyle/>
          <a:p>
            <a:pPr algn="just"/>
            <a:r>
              <a:rPr lang="en-US" dirty="0"/>
              <a:t>Autonomy Proposal -- Financial Aid -- Terms And Conditions Of Awarding Institutional Financial Aid -- No Athletics Reasons In Reduction Or Nonrenewal After Period Of </a:t>
            </a:r>
            <a:r>
              <a:rPr lang="en-US" dirty="0" smtClean="0"/>
              <a:t>Award</a:t>
            </a:r>
            <a:endParaRPr lang="en-US" dirty="0"/>
          </a:p>
        </p:txBody>
      </p:sp>
    </p:spTree>
    <p:extLst>
      <p:ext uri="{BB962C8B-B14F-4D97-AF65-F5344CB8AC3E}">
        <p14:creationId xmlns:p14="http://schemas.microsoft.com/office/powerpoint/2010/main" val="31505516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8001000" cy="4267200"/>
          </a:xfrm>
        </p:spPr>
        <p:txBody>
          <a:bodyPr>
            <a:normAutofit/>
          </a:bodyPr>
          <a:lstStyle/>
          <a:p>
            <a:pPr marL="463550" indent="-463550" algn="just"/>
            <a:r>
              <a:rPr lang="en-US" sz="2400" b="1" dirty="0" smtClean="0"/>
              <a:t>Intent</a:t>
            </a:r>
            <a:r>
              <a:rPr lang="en-US" sz="2400" b="1" dirty="0"/>
              <a:t>: </a:t>
            </a:r>
            <a:r>
              <a:rPr lang="en-US" sz="2400" b="1" dirty="0" smtClean="0"/>
              <a:t> </a:t>
            </a:r>
            <a:r>
              <a:rPr lang="en-US" sz="2400" dirty="0" smtClean="0"/>
              <a:t>To specify that if </a:t>
            </a:r>
            <a:r>
              <a:rPr lang="en-US" sz="2400" dirty="0"/>
              <a:t>a </a:t>
            </a:r>
            <a:r>
              <a:rPr lang="en-US" sz="2400" dirty="0" smtClean="0"/>
              <a:t>SA </a:t>
            </a:r>
            <a:r>
              <a:rPr lang="en-US" sz="2400" dirty="0"/>
              <a:t>receives athletically-related financial aid in the academic year of his or her initial full-time enrollment at the certifying institution, athletics ability, performance or contribution to a </a:t>
            </a:r>
            <a:r>
              <a:rPr lang="en-US" sz="2400" dirty="0" smtClean="0"/>
              <a:t>team's </a:t>
            </a:r>
            <a:r>
              <a:rPr lang="en-US" sz="2400" dirty="0"/>
              <a:t>success; an injury, illness or physical or mental medical condition; or any other athletics reason shall not be considered in the reduction or nonrenewal of </a:t>
            </a:r>
            <a:r>
              <a:rPr lang="en-US" sz="2400" dirty="0" smtClean="0"/>
              <a:t>athletically-related </a:t>
            </a:r>
            <a:r>
              <a:rPr lang="en-US" sz="2400" dirty="0"/>
              <a:t>financial aid for the following academic year or years of the </a:t>
            </a:r>
            <a:r>
              <a:rPr lang="en-US" sz="2400" dirty="0" smtClean="0"/>
              <a:t>SA's </a:t>
            </a:r>
            <a:r>
              <a:rPr lang="en-US" sz="2400" dirty="0"/>
              <a:t>five-year period of eligibility</a:t>
            </a:r>
            <a:r>
              <a:rPr lang="en-US" sz="2400" dirty="0" smtClean="0"/>
              <a:t>.</a:t>
            </a:r>
          </a:p>
        </p:txBody>
      </p:sp>
      <p:sp>
        <p:nvSpPr>
          <p:cNvPr id="5" name="Title 1"/>
          <p:cNvSpPr>
            <a:spLocks noGrp="1"/>
          </p:cNvSpPr>
          <p:nvPr>
            <p:ph type="title"/>
          </p:nvPr>
        </p:nvSpPr>
        <p:spPr>
          <a:xfrm>
            <a:off x="609600" y="533400"/>
            <a:ext cx="7024744" cy="1371600"/>
          </a:xfrm>
        </p:spPr>
        <p:txBody>
          <a:bodyPr>
            <a:normAutofit fontScale="90000"/>
          </a:bodyPr>
          <a:lstStyle/>
          <a:p>
            <a:r>
              <a:rPr lang="en-US" sz="3200" dirty="0" smtClean="0">
                <a:solidFill>
                  <a:schemeClr val="tx1"/>
                </a:solidFill>
              </a:rPr>
              <a:t>Autonomy Legislation Related to Financial Aid – Proposal No. 2014-14</a:t>
            </a:r>
            <a:endParaRPr lang="en-US" sz="3200" dirty="0">
              <a:solidFill>
                <a:schemeClr val="tx1"/>
              </a:solidFill>
            </a:endParaRPr>
          </a:p>
        </p:txBody>
      </p:sp>
    </p:spTree>
    <p:extLst>
      <p:ext uri="{BB962C8B-B14F-4D97-AF65-F5344CB8AC3E}">
        <p14:creationId xmlns:p14="http://schemas.microsoft.com/office/powerpoint/2010/main" val="2476807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438400"/>
            <a:ext cx="7924800" cy="4267200"/>
          </a:xfrm>
        </p:spPr>
        <p:txBody>
          <a:bodyPr>
            <a:noAutofit/>
          </a:bodyPr>
          <a:lstStyle/>
          <a:p>
            <a:pPr marL="463550" indent="-463550" algn="just"/>
            <a:endParaRPr lang="en-US" sz="2400" b="1" dirty="0"/>
          </a:p>
          <a:p>
            <a:pPr marL="463550" indent="-463550" algn="just"/>
            <a:r>
              <a:rPr lang="en-US" sz="2400" b="1" dirty="0" smtClean="0"/>
              <a:t>Effective </a:t>
            </a:r>
            <a:r>
              <a:rPr lang="en-US" sz="2400" b="1" dirty="0"/>
              <a:t>Date: </a:t>
            </a:r>
            <a:r>
              <a:rPr lang="en-US" sz="2400" b="1" dirty="0" smtClean="0"/>
              <a:t> </a:t>
            </a:r>
            <a:r>
              <a:rPr lang="en-US" sz="2400" dirty="0" smtClean="0"/>
              <a:t>August </a:t>
            </a:r>
            <a:r>
              <a:rPr lang="en-US" sz="2400" dirty="0"/>
              <a:t>1, 2015; applicable to new awards of </a:t>
            </a:r>
            <a:r>
              <a:rPr lang="en-US" sz="2400" dirty="0" smtClean="0"/>
              <a:t>athletically-related </a:t>
            </a:r>
            <a:r>
              <a:rPr lang="en-US" sz="2400" dirty="0"/>
              <a:t>financial aid by which the aid is provided during the 2015-16 academic year and thereafter</a:t>
            </a:r>
            <a:r>
              <a:rPr lang="en-US" sz="2400" dirty="0" smtClean="0"/>
              <a:t>.</a:t>
            </a:r>
          </a:p>
        </p:txBody>
      </p:sp>
      <p:sp>
        <p:nvSpPr>
          <p:cNvPr id="5" name="Title 1"/>
          <p:cNvSpPr>
            <a:spLocks noGrp="1"/>
          </p:cNvSpPr>
          <p:nvPr>
            <p:ph type="title"/>
          </p:nvPr>
        </p:nvSpPr>
        <p:spPr>
          <a:xfrm>
            <a:off x="609600" y="533400"/>
            <a:ext cx="7024744" cy="1981200"/>
          </a:xfrm>
        </p:spPr>
        <p:txBody>
          <a:bodyPr>
            <a:normAutofit/>
          </a:bodyPr>
          <a:lstStyle/>
          <a:p>
            <a:r>
              <a:rPr lang="en-US" sz="3200" dirty="0" smtClean="0">
                <a:solidFill>
                  <a:schemeClr val="tx1"/>
                </a:solidFill>
              </a:rPr>
              <a:t>Autonomy Legislation Related to Financial Aid – Proposal No. 2014-14 (continued)</a:t>
            </a:r>
            <a:endParaRPr lang="en-US" sz="3200" dirty="0">
              <a:solidFill>
                <a:schemeClr val="tx1"/>
              </a:solidFill>
            </a:endParaRPr>
          </a:p>
        </p:txBody>
      </p:sp>
    </p:spTree>
    <p:extLst>
      <p:ext uri="{BB962C8B-B14F-4D97-AF65-F5344CB8AC3E}">
        <p14:creationId xmlns:p14="http://schemas.microsoft.com/office/powerpoint/2010/main" val="3674340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438400"/>
            <a:ext cx="7924800" cy="4038600"/>
          </a:xfrm>
        </p:spPr>
        <p:txBody>
          <a:bodyPr>
            <a:noAutofit/>
          </a:bodyPr>
          <a:lstStyle/>
          <a:p>
            <a:pPr marL="463550" indent="-463550" algn="just"/>
            <a:r>
              <a:rPr lang="en-US" dirty="0" smtClean="0"/>
              <a:t>Incoming SAs who</a:t>
            </a:r>
            <a:r>
              <a:rPr lang="en-US" dirty="0"/>
              <a:t> signed a financial aid </a:t>
            </a:r>
            <a:r>
              <a:rPr lang="en-US" dirty="0" smtClean="0"/>
              <a:t>agreement for 2015-16 prior </a:t>
            </a:r>
            <a:r>
              <a:rPr lang="en-US" dirty="0"/>
              <a:t>to December 15, </a:t>
            </a:r>
            <a:r>
              <a:rPr lang="en-US" dirty="0" smtClean="0"/>
              <a:t>2014 are </a:t>
            </a:r>
            <a:r>
              <a:rPr lang="en-US" dirty="0"/>
              <a:t>subject </a:t>
            </a:r>
            <a:r>
              <a:rPr lang="en-US" dirty="0" smtClean="0"/>
              <a:t>to this once </a:t>
            </a:r>
            <a:r>
              <a:rPr lang="en-US" dirty="0"/>
              <a:t>they receive their next financial aid </a:t>
            </a:r>
            <a:r>
              <a:rPr lang="en-US" dirty="0" smtClean="0"/>
              <a:t>agreement.</a:t>
            </a:r>
          </a:p>
          <a:p>
            <a:pPr marL="463550" indent="-463550" algn="just"/>
            <a:endParaRPr lang="en-US" dirty="0"/>
          </a:p>
          <a:p>
            <a:pPr marL="463550" indent="-463550" algn="just"/>
            <a:r>
              <a:rPr lang="en-US" dirty="0" smtClean="0"/>
              <a:t>All </a:t>
            </a:r>
            <a:r>
              <a:rPr lang="en-US" dirty="0"/>
              <a:t>other </a:t>
            </a:r>
            <a:r>
              <a:rPr lang="en-US" dirty="0" smtClean="0"/>
              <a:t>SAs </a:t>
            </a:r>
            <a:r>
              <a:rPr lang="en-US" dirty="0"/>
              <a:t>who receive </a:t>
            </a:r>
            <a:r>
              <a:rPr lang="en-US" dirty="0" smtClean="0"/>
              <a:t>athletically-related </a:t>
            </a:r>
            <a:r>
              <a:rPr lang="en-US" dirty="0"/>
              <a:t>financial aid in the academic year (i.e., fall through spring) of his or her initial enrollment at the institution are immediately subject to the legislation.</a:t>
            </a:r>
            <a:endParaRPr lang="en-US" sz="2000" dirty="0" smtClean="0"/>
          </a:p>
        </p:txBody>
      </p:sp>
      <p:sp>
        <p:nvSpPr>
          <p:cNvPr id="5" name="Title 1"/>
          <p:cNvSpPr>
            <a:spLocks noGrp="1"/>
          </p:cNvSpPr>
          <p:nvPr>
            <p:ph type="title"/>
          </p:nvPr>
        </p:nvSpPr>
        <p:spPr>
          <a:xfrm>
            <a:off x="609600" y="533400"/>
            <a:ext cx="7024744" cy="1752600"/>
          </a:xfrm>
        </p:spPr>
        <p:txBody>
          <a:bodyPr>
            <a:normAutofit/>
          </a:bodyPr>
          <a:lstStyle/>
          <a:p>
            <a:r>
              <a:rPr lang="en-US" sz="3200" dirty="0" smtClean="0">
                <a:solidFill>
                  <a:schemeClr val="tx1"/>
                </a:solidFill>
              </a:rPr>
              <a:t>Autonomy Legislation Related to Financial Aid – Proposal No. 2014-14 (continued)</a:t>
            </a:r>
            <a:endParaRPr lang="en-US" sz="3200" dirty="0">
              <a:solidFill>
                <a:schemeClr val="tx1"/>
              </a:solidFill>
            </a:endParaRPr>
          </a:p>
        </p:txBody>
      </p:sp>
    </p:spTree>
    <p:extLst>
      <p:ext uri="{BB962C8B-B14F-4D97-AF65-F5344CB8AC3E}">
        <p14:creationId xmlns:p14="http://schemas.microsoft.com/office/powerpoint/2010/main" val="33963976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1258646" y="2590801"/>
            <a:ext cx="6637468" cy="1219200"/>
          </a:xfrm>
        </p:spPr>
        <p:txBody>
          <a:bodyPr/>
          <a:lstStyle/>
          <a:p>
            <a:r>
              <a:rPr lang="en-US" dirty="0" smtClean="0">
                <a:solidFill>
                  <a:schemeClr val="tx1"/>
                </a:solidFill>
              </a:rPr>
              <a:t>Discussion and Questions</a:t>
            </a:r>
            <a:endParaRPr lang="en-US" dirty="0">
              <a:solidFill>
                <a:schemeClr val="tx1"/>
              </a:solidFill>
            </a:endParaRPr>
          </a:p>
        </p:txBody>
      </p:sp>
    </p:spTree>
    <p:extLst>
      <p:ext uri="{BB962C8B-B14F-4D97-AF65-F5344CB8AC3E}">
        <p14:creationId xmlns:p14="http://schemas.microsoft.com/office/powerpoint/2010/main" val="15892818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0"/>
            <a:ext cx="7924800" cy="4191000"/>
          </a:xfrm>
        </p:spPr>
        <p:txBody>
          <a:bodyPr>
            <a:noAutofit/>
          </a:bodyPr>
          <a:lstStyle/>
          <a:p>
            <a:pPr marL="463550" indent="-463550" algn="just">
              <a:spcBef>
                <a:spcPts val="400"/>
              </a:spcBef>
            </a:pPr>
            <a:r>
              <a:rPr lang="en-US" dirty="0" smtClean="0"/>
              <a:t>Common questions.</a:t>
            </a:r>
          </a:p>
          <a:p>
            <a:pPr marL="760730" lvl="1" indent="-463550" algn="just">
              <a:spcBef>
                <a:spcPts val="400"/>
              </a:spcBef>
            </a:pPr>
            <a:endParaRPr lang="en-US" sz="1800" dirty="0" smtClean="0"/>
          </a:p>
          <a:p>
            <a:pPr marL="760730" lvl="1" indent="-463550" algn="just">
              <a:spcBef>
                <a:spcPts val="400"/>
              </a:spcBef>
              <a:buFont typeface="Courier New" panose="02070309020205020404" pitchFamily="49" charset="0"/>
              <a:buChar char="o"/>
            </a:pPr>
            <a:r>
              <a:rPr lang="en-US" dirty="0" smtClean="0"/>
              <a:t>Determination of cost of attendance?</a:t>
            </a:r>
          </a:p>
          <a:p>
            <a:pPr marL="760730" lvl="1" indent="-463550" algn="just">
              <a:spcBef>
                <a:spcPts val="400"/>
              </a:spcBef>
            </a:pPr>
            <a:endParaRPr lang="en-US" dirty="0"/>
          </a:p>
          <a:p>
            <a:pPr marL="760730" lvl="1" indent="-463550" algn="just">
              <a:spcBef>
                <a:spcPts val="400"/>
              </a:spcBef>
              <a:buFont typeface="Courier New" panose="02070309020205020404" pitchFamily="49" charset="0"/>
              <a:buChar char="o"/>
            </a:pPr>
            <a:r>
              <a:rPr lang="en-US" dirty="0" smtClean="0"/>
              <a:t>Books </a:t>
            </a:r>
            <a:r>
              <a:rPr lang="en-US" dirty="0"/>
              <a:t>and supplies calculations?</a:t>
            </a:r>
          </a:p>
          <a:p>
            <a:pPr marL="760730" lvl="1" indent="-463550" algn="just">
              <a:spcBef>
                <a:spcPts val="400"/>
              </a:spcBef>
            </a:pPr>
            <a:endParaRPr lang="en-US" dirty="0" smtClean="0"/>
          </a:p>
          <a:p>
            <a:pPr marL="760730" lvl="1" indent="-463550" algn="just">
              <a:spcBef>
                <a:spcPts val="400"/>
              </a:spcBef>
              <a:buFont typeface="Courier New" panose="02070309020205020404" pitchFamily="49" charset="0"/>
              <a:buChar char="o"/>
            </a:pPr>
            <a:r>
              <a:rPr lang="en-US" dirty="0" smtClean="0"/>
              <a:t>Effect on Pell Grant?</a:t>
            </a:r>
          </a:p>
          <a:p>
            <a:pPr marL="760730" lvl="1" indent="-463550" algn="just">
              <a:spcBef>
                <a:spcPts val="400"/>
              </a:spcBef>
            </a:pPr>
            <a:endParaRPr lang="en-US" sz="2000" dirty="0"/>
          </a:p>
          <a:p>
            <a:pPr marL="760730" lvl="1" indent="-463550" algn="just">
              <a:spcBef>
                <a:spcPts val="400"/>
              </a:spcBef>
              <a:buFont typeface="Courier New" panose="02070309020205020404" pitchFamily="49" charset="0"/>
              <a:buChar char="o"/>
            </a:pPr>
            <a:r>
              <a:rPr lang="en-US" dirty="0" smtClean="0"/>
              <a:t>Effect on NCAA Student Assistance Fund?</a:t>
            </a:r>
          </a:p>
          <a:p>
            <a:pPr marL="760730" lvl="1" indent="-463550" algn="just">
              <a:spcBef>
                <a:spcPts val="400"/>
              </a:spcBef>
            </a:pPr>
            <a:endParaRPr lang="en-US" sz="2000" dirty="0" smtClean="0"/>
          </a:p>
          <a:p>
            <a:pPr marL="760730" lvl="1" indent="-463550">
              <a:spcBef>
                <a:spcPts val="400"/>
              </a:spcBef>
              <a:buFont typeface="Courier New" panose="02070309020205020404" pitchFamily="49" charset="0"/>
              <a:buChar char="o"/>
            </a:pPr>
            <a:r>
              <a:rPr lang="en-US" dirty="0" smtClean="0"/>
              <a:t>Effect on renewals?</a:t>
            </a:r>
          </a:p>
        </p:txBody>
      </p:sp>
      <p:sp>
        <p:nvSpPr>
          <p:cNvPr id="5" name="Title 1"/>
          <p:cNvSpPr>
            <a:spLocks noGrp="1"/>
          </p:cNvSpPr>
          <p:nvPr>
            <p:ph type="title"/>
          </p:nvPr>
        </p:nvSpPr>
        <p:spPr>
          <a:xfrm>
            <a:off x="609600" y="838200"/>
            <a:ext cx="7024744" cy="1295400"/>
          </a:xfrm>
        </p:spPr>
        <p:txBody>
          <a:bodyPr>
            <a:normAutofit fontScale="90000"/>
          </a:bodyPr>
          <a:lstStyle/>
          <a:p>
            <a:r>
              <a:rPr lang="en-US" sz="3200" dirty="0" smtClean="0">
                <a:solidFill>
                  <a:schemeClr val="tx1"/>
                </a:solidFill>
              </a:rPr>
              <a:t>Autonomy Legislation Related to Financial Aid – Proposal No. 2014-13, as amended</a:t>
            </a:r>
            <a:endParaRPr lang="en-US" sz="3200" dirty="0">
              <a:solidFill>
                <a:schemeClr val="tx1"/>
              </a:solidFill>
            </a:endParaRPr>
          </a:p>
        </p:txBody>
      </p:sp>
    </p:spTree>
    <p:extLst>
      <p:ext uri="{BB962C8B-B14F-4D97-AF65-F5344CB8AC3E}">
        <p14:creationId xmlns:p14="http://schemas.microsoft.com/office/powerpoint/2010/main" val="31912958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09800"/>
            <a:ext cx="7924800" cy="4267200"/>
          </a:xfrm>
        </p:spPr>
        <p:txBody>
          <a:bodyPr>
            <a:noAutofit/>
          </a:bodyPr>
          <a:lstStyle/>
          <a:p>
            <a:pPr marL="463550" indent="-463550" algn="just"/>
            <a:r>
              <a:rPr lang="en-US" dirty="0" smtClean="0"/>
              <a:t>Common questions.</a:t>
            </a:r>
          </a:p>
          <a:p>
            <a:pPr marL="760730" lvl="1" indent="-463550" algn="just"/>
            <a:endParaRPr lang="en-US" sz="1800" dirty="0" smtClean="0"/>
          </a:p>
          <a:p>
            <a:pPr marL="914400" lvl="1" indent="-457200" algn="just">
              <a:buFont typeface="Courier New" panose="02070309020205020404" pitchFamily="49" charset="0"/>
              <a:buChar char="o"/>
            </a:pPr>
            <a:r>
              <a:rPr lang="en-US" dirty="0" smtClean="0"/>
              <a:t>Which SAs are covered?</a:t>
            </a:r>
          </a:p>
          <a:p>
            <a:pPr marL="760730" lvl="1" indent="-463550" algn="just"/>
            <a:endParaRPr lang="en-US" sz="2000" dirty="0"/>
          </a:p>
          <a:p>
            <a:pPr marL="914400" lvl="1" indent="-457200" algn="just">
              <a:buFont typeface="Courier New" panose="02070309020205020404" pitchFamily="49" charset="0"/>
              <a:buChar char="o"/>
            </a:pPr>
            <a:r>
              <a:rPr lang="en-US" dirty="0" smtClean="0"/>
              <a:t>Athletics and nonathletics reasons?</a:t>
            </a:r>
          </a:p>
          <a:p>
            <a:pPr marL="760730" lvl="1" indent="-463550" algn="just"/>
            <a:endParaRPr lang="en-US" sz="2000" dirty="0" smtClean="0"/>
          </a:p>
          <a:p>
            <a:pPr marL="914400" lvl="1" indent="-457200">
              <a:buFont typeface="Courier New" panose="02070309020205020404" pitchFamily="49" charset="0"/>
              <a:buChar char="o"/>
            </a:pPr>
            <a:r>
              <a:rPr lang="en-US" dirty="0" smtClean="0"/>
              <a:t>Effect on "one-time" awards?</a:t>
            </a:r>
          </a:p>
        </p:txBody>
      </p:sp>
      <p:sp>
        <p:nvSpPr>
          <p:cNvPr id="5" name="Title 1"/>
          <p:cNvSpPr>
            <a:spLocks noGrp="1"/>
          </p:cNvSpPr>
          <p:nvPr>
            <p:ph type="title"/>
          </p:nvPr>
        </p:nvSpPr>
        <p:spPr>
          <a:xfrm>
            <a:off x="609600" y="533400"/>
            <a:ext cx="7024744" cy="1371600"/>
          </a:xfrm>
        </p:spPr>
        <p:txBody>
          <a:bodyPr>
            <a:normAutofit fontScale="90000"/>
          </a:bodyPr>
          <a:lstStyle/>
          <a:p>
            <a:r>
              <a:rPr lang="en-US" sz="3200" dirty="0" smtClean="0">
                <a:solidFill>
                  <a:schemeClr val="tx1"/>
                </a:solidFill>
              </a:rPr>
              <a:t>Autonomy Legislation Related to Financial Aid – Proposal No. 2014-14</a:t>
            </a:r>
            <a:endParaRPr lang="en-US" sz="3200" dirty="0">
              <a:solidFill>
                <a:schemeClr val="tx1"/>
              </a:solidFill>
            </a:endParaRPr>
          </a:p>
        </p:txBody>
      </p:sp>
    </p:spTree>
    <p:extLst>
      <p:ext uri="{BB962C8B-B14F-4D97-AF65-F5344CB8AC3E}">
        <p14:creationId xmlns:p14="http://schemas.microsoft.com/office/powerpoint/2010/main" val="1785695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7656" y="609600"/>
            <a:ext cx="7024744" cy="724936"/>
          </a:xfrm>
        </p:spPr>
        <p:txBody>
          <a:bodyPr>
            <a:normAutofit/>
          </a:bodyPr>
          <a:lstStyle/>
          <a:p>
            <a:r>
              <a:rPr lang="en-US" sz="3200" dirty="0" smtClean="0">
                <a:solidFill>
                  <a:schemeClr val="tx1"/>
                </a:solidFill>
              </a:rPr>
              <a:t>Selected Additional Resources</a:t>
            </a:r>
            <a:endParaRPr lang="en-US" sz="3200" dirty="0">
              <a:solidFill>
                <a:schemeClr val="tx1"/>
              </a:solidFill>
            </a:endParaRPr>
          </a:p>
        </p:txBody>
      </p:sp>
      <p:sp>
        <p:nvSpPr>
          <p:cNvPr id="3" name="Content Placeholder 2"/>
          <p:cNvSpPr>
            <a:spLocks noGrp="1"/>
          </p:cNvSpPr>
          <p:nvPr>
            <p:ph idx="1"/>
          </p:nvPr>
        </p:nvSpPr>
        <p:spPr>
          <a:xfrm>
            <a:off x="685800" y="1447800"/>
            <a:ext cx="7848600" cy="5029200"/>
          </a:xfrm>
        </p:spPr>
        <p:txBody>
          <a:bodyPr>
            <a:normAutofit fontScale="92500" lnSpcReduction="20000"/>
          </a:bodyPr>
          <a:lstStyle/>
          <a:p>
            <a:pPr marL="457200" indent="-457200"/>
            <a:r>
              <a:rPr lang="en-US" dirty="0" smtClean="0"/>
              <a:t>2014-15 Autonomy Legislation Question and Answer document (Updated April 2, 2015).</a:t>
            </a:r>
          </a:p>
          <a:p>
            <a:endParaRPr lang="en-US" dirty="0" smtClean="0"/>
          </a:p>
          <a:p>
            <a:pPr marL="457200" indent="-457200"/>
            <a:r>
              <a:rPr lang="en-US" dirty="0" smtClean="0"/>
              <a:t>Educational Column - Multi-year </a:t>
            </a:r>
            <a:r>
              <a:rPr lang="en-US" dirty="0"/>
              <a:t>Financial Aid Agreements (I</a:t>
            </a:r>
            <a:r>
              <a:rPr lang="en-US" dirty="0" smtClean="0"/>
              <a:t>) (April 3, 2015).</a:t>
            </a:r>
          </a:p>
          <a:p>
            <a:endParaRPr lang="en-US" dirty="0"/>
          </a:p>
          <a:p>
            <a:pPr marL="457200" indent="-457200"/>
            <a:r>
              <a:rPr lang="en-US" dirty="0" smtClean="0"/>
              <a:t>2015 NCAA Regional Rules Seminars.</a:t>
            </a:r>
          </a:p>
          <a:p>
            <a:pPr marL="914400" lvl="1" indent="-457200">
              <a:buFont typeface="Courier New" panose="02070309020205020404" pitchFamily="49" charset="0"/>
              <a:buChar char="o"/>
            </a:pPr>
            <a:r>
              <a:rPr lang="en-US" dirty="0" smtClean="0"/>
              <a:t>May 11 - 14, </a:t>
            </a:r>
            <a:r>
              <a:rPr lang="en-US" dirty="0"/>
              <a:t>Indianapolis, </a:t>
            </a:r>
            <a:r>
              <a:rPr lang="en-US" dirty="0" smtClean="0"/>
              <a:t>Indiana.</a:t>
            </a:r>
          </a:p>
          <a:p>
            <a:pPr marL="914400" lvl="1" indent="-457200">
              <a:buFont typeface="Courier New" panose="02070309020205020404" pitchFamily="49" charset="0"/>
              <a:buChar char="o"/>
            </a:pPr>
            <a:r>
              <a:rPr lang="en-US" dirty="0" smtClean="0"/>
              <a:t>June 8 - 11, Denver, Colorado.</a:t>
            </a:r>
          </a:p>
          <a:p>
            <a:endParaRPr lang="en-US" dirty="0"/>
          </a:p>
          <a:p>
            <a:pPr marL="457200" indent="-457200"/>
            <a:r>
              <a:rPr lang="en-US" dirty="0" smtClean="0"/>
              <a:t>2015 Annual EASFAA Conference.</a:t>
            </a:r>
          </a:p>
          <a:p>
            <a:pPr marL="914400" lvl="1" indent="-457200">
              <a:buFont typeface="Courier New" panose="02070309020205020404" pitchFamily="49" charset="0"/>
              <a:buChar char="o"/>
            </a:pPr>
            <a:r>
              <a:rPr lang="en-US" dirty="0" smtClean="0"/>
              <a:t>May 18 - 22, Newport, Rhode Island.</a:t>
            </a:r>
          </a:p>
          <a:p>
            <a:endParaRPr lang="en-US" dirty="0" smtClean="0"/>
          </a:p>
          <a:p>
            <a:pPr marL="457200" indent="-457200"/>
            <a:r>
              <a:rPr lang="en-US" dirty="0" smtClean="0"/>
              <a:t>2015 NASFAA Conference.</a:t>
            </a:r>
          </a:p>
          <a:p>
            <a:pPr marL="914400" lvl="1" indent="-457200">
              <a:buFont typeface="Courier New" panose="02070309020205020404" pitchFamily="49" charset="0"/>
              <a:buChar char="o"/>
            </a:pPr>
            <a:r>
              <a:rPr lang="en-US" dirty="0" smtClean="0"/>
              <a:t>July 19 - 22, New Orleans, Louisiana.</a:t>
            </a:r>
            <a:endParaRPr lang="en-US" dirty="0"/>
          </a:p>
        </p:txBody>
      </p:sp>
    </p:spTree>
    <p:extLst>
      <p:ext uri="{BB962C8B-B14F-4D97-AF65-F5344CB8AC3E}">
        <p14:creationId xmlns:p14="http://schemas.microsoft.com/office/powerpoint/2010/main" val="1349390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tx1"/>
                </a:solidFill>
              </a:rPr>
              <a:t>New NCAA Division I Governance </a:t>
            </a:r>
            <a:r>
              <a:rPr lang="en-US" dirty="0" smtClean="0">
                <a:solidFill>
                  <a:schemeClr val="tx1"/>
                </a:solidFill>
              </a:rPr>
              <a:t>Structure</a:t>
            </a:r>
            <a:endParaRPr lang="en-US" dirty="0">
              <a:solidFill>
                <a:schemeClr val="tx1"/>
              </a:solidFill>
            </a:endParaRPr>
          </a:p>
        </p:txBody>
      </p:sp>
    </p:spTree>
    <p:extLst>
      <p:ext uri="{BB962C8B-B14F-4D97-AF65-F5344CB8AC3E}">
        <p14:creationId xmlns:p14="http://schemas.microsoft.com/office/powerpoint/2010/main" val="3880059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7567111" cy="1143000"/>
          </a:xfrm>
        </p:spPr>
        <p:txBody>
          <a:bodyPr>
            <a:normAutofit/>
          </a:bodyPr>
          <a:lstStyle/>
          <a:p>
            <a:r>
              <a:rPr lang="en-US" sz="3200" dirty="0">
                <a:solidFill>
                  <a:schemeClr val="tx1"/>
                </a:solidFill>
              </a:rPr>
              <a:t>New NCAA Division I Governance Structure</a:t>
            </a:r>
          </a:p>
        </p:txBody>
      </p:sp>
      <p:sp>
        <p:nvSpPr>
          <p:cNvPr id="3" name="Content Placeholder 2"/>
          <p:cNvSpPr>
            <a:spLocks noGrp="1"/>
          </p:cNvSpPr>
          <p:nvPr>
            <p:ph idx="1"/>
          </p:nvPr>
        </p:nvSpPr>
        <p:spPr>
          <a:xfrm>
            <a:off x="762000" y="1752600"/>
            <a:ext cx="7848600" cy="4724400"/>
          </a:xfrm>
        </p:spPr>
        <p:txBody>
          <a:bodyPr>
            <a:normAutofit/>
          </a:bodyPr>
          <a:lstStyle/>
          <a:p>
            <a:pPr marL="463550" indent="-463550" algn="just"/>
            <a:r>
              <a:rPr lang="en-US" sz="2400" dirty="0" smtClean="0"/>
              <a:t>Adopted October 2014.</a:t>
            </a:r>
          </a:p>
          <a:p>
            <a:pPr marL="463550" indent="-463550"/>
            <a:endParaRPr lang="en-US" sz="1200" dirty="0" smtClean="0"/>
          </a:p>
          <a:p>
            <a:pPr marL="463550" indent="-463550"/>
            <a:r>
              <a:rPr lang="en-US" sz="2400" dirty="0" smtClean="0"/>
              <a:t>More </a:t>
            </a:r>
            <a:r>
              <a:rPr lang="en-US" sz="2400" dirty="0"/>
              <a:t>transparent, participative and </a:t>
            </a:r>
            <a:r>
              <a:rPr lang="en-US" sz="2400" dirty="0" smtClean="0"/>
              <a:t>streamlined.</a:t>
            </a:r>
          </a:p>
          <a:p>
            <a:pPr marL="463550" indent="-463550" algn="just"/>
            <a:endParaRPr lang="en-US" sz="1200" dirty="0" smtClean="0"/>
          </a:p>
          <a:p>
            <a:pPr marL="463550" indent="-463550" algn="just"/>
            <a:r>
              <a:rPr lang="en-US" sz="2400" dirty="0" smtClean="0"/>
              <a:t>More responsive </a:t>
            </a:r>
            <a:r>
              <a:rPr lang="en-US" sz="2400" dirty="0"/>
              <a:t>to membership needs throughout the division, particularly to those of </a:t>
            </a:r>
            <a:r>
              <a:rPr lang="en-US" sz="2400" dirty="0" smtClean="0"/>
              <a:t>student-athletes (SAs). </a:t>
            </a:r>
          </a:p>
          <a:p>
            <a:pPr marL="463550" indent="-463550" algn="just"/>
            <a:endParaRPr lang="en-US" sz="1200" dirty="0" smtClean="0"/>
          </a:p>
          <a:p>
            <a:pPr marL="463550" indent="-463550" algn="just"/>
            <a:r>
              <a:rPr lang="en-US" sz="2400" dirty="0" smtClean="0"/>
              <a:t>Recognizes diversity </a:t>
            </a:r>
            <a:r>
              <a:rPr lang="en-US" sz="2400" dirty="0"/>
              <a:t>of the membership and the need for autonomy in terms of governance and legislative actions in certain areas while maintaining the </a:t>
            </a:r>
            <a:r>
              <a:rPr lang="en-US" sz="2400" dirty="0" smtClean="0"/>
              <a:t>overarching </a:t>
            </a:r>
            <a:r>
              <a:rPr lang="en-US" sz="2400" dirty="0"/>
              <a:t>values of higher education</a:t>
            </a:r>
            <a:r>
              <a:rPr lang="en-US" sz="2400" dirty="0" smtClean="0"/>
              <a:t>.</a:t>
            </a:r>
            <a:endParaRPr lang="en-US" sz="2400" dirty="0"/>
          </a:p>
        </p:txBody>
      </p:sp>
    </p:spTree>
    <p:extLst>
      <p:ext uri="{BB962C8B-B14F-4D97-AF65-F5344CB8AC3E}">
        <p14:creationId xmlns:p14="http://schemas.microsoft.com/office/powerpoint/2010/main" val="1642992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89647"/>
            <a:ext cx="8077200" cy="914400"/>
          </a:xfrm>
        </p:spPr>
        <p:txBody>
          <a:bodyPr>
            <a:normAutofit fontScale="90000"/>
          </a:bodyPr>
          <a:lstStyle/>
          <a:p>
            <a:pPr algn="ctr"/>
            <a:r>
              <a:rPr lang="en-US" sz="2800" b="1" dirty="0" smtClean="0"/>
              <a:t>Board of Directors</a:t>
            </a:r>
            <a:br>
              <a:rPr lang="en-US" sz="2800" b="1" dirty="0" smtClean="0"/>
            </a:br>
            <a:r>
              <a:rPr lang="en-US" sz="2800" b="1" dirty="0" smtClean="0"/>
              <a:t>Overall Governing Body for Division I</a:t>
            </a:r>
            <a:endParaRPr lang="en-US" sz="2800" b="1" dirty="0"/>
          </a:p>
        </p:txBody>
      </p:sp>
      <p:sp>
        <p:nvSpPr>
          <p:cNvPr id="4" name="Text Placeholder 3"/>
          <p:cNvSpPr>
            <a:spLocks noGrp="1"/>
          </p:cNvSpPr>
          <p:nvPr>
            <p:ph type="body" idx="1"/>
          </p:nvPr>
        </p:nvSpPr>
        <p:spPr>
          <a:xfrm>
            <a:off x="609600" y="2457856"/>
            <a:ext cx="4572000" cy="639762"/>
          </a:xfrm>
        </p:spPr>
        <p:txBody>
          <a:bodyPr>
            <a:normAutofit/>
          </a:bodyPr>
          <a:lstStyle/>
          <a:p>
            <a:pPr algn="ctr"/>
            <a:r>
              <a:rPr lang="en-US" b="0" u="sng" dirty="0" smtClean="0"/>
              <a:t>Composition – 24 members</a:t>
            </a:r>
            <a:r>
              <a:rPr lang="en-US" b="0" dirty="0" smtClean="0"/>
              <a:t>:</a:t>
            </a:r>
            <a:endParaRPr lang="en-US" b="0" u="sng" dirty="0"/>
          </a:p>
        </p:txBody>
      </p:sp>
      <p:sp>
        <p:nvSpPr>
          <p:cNvPr id="5" name="Text Placeholder 4"/>
          <p:cNvSpPr>
            <a:spLocks noGrp="1"/>
          </p:cNvSpPr>
          <p:nvPr>
            <p:ph type="body" sz="quarter" idx="3"/>
          </p:nvPr>
        </p:nvSpPr>
        <p:spPr>
          <a:xfrm>
            <a:off x="5021483" y="2427847"/>
            <a:ext cx="3208117" cy="685800"/>
          </a:xfrm>
        </p:spPr>
        <p:txBody>
          <a:bodyPr>
            <a:normAutofit/>
          </a:bodyPr>
          <a:lstStyle/>
          <a:p>
            <a:pPr algn="ctr"/>
            <a:r>
              <a:rPr lang="en-US" b="0" u="sng" dirty="0" smtClean="0"/>
              <a:t>Responsibilities</a:t>
            </a:r>
            <a:r>
              <a:rPr lang="en-US" b="0" dirty="0" smtClean="0"/>
              <a:t>:</a:t>
            </a:r>
            <a:endParaRPr lang="en-US" b="0" u="sng" dirty="0"/>
          </a:p>
        </p:txBody>
      </p:sp>
      <p:sp>
        <p:nvSpPr>
          <p:cNvPr id="7" name="Content Placeholder 6"/>
          <p:cNvSpPr>
            <a:spLocks noGrp="1"/>
          </p:cNvSpPr>
          <p:nvPr>
            <p:ph sz="quarter" idx="4"/>
          </p:nvPr>
        </p:nvSpPr>
        <p:spPr>
          <a:xfrm>
            <a:off x="5402482" y="3189848"/>
            <a:ext cx="3131917" cy="3439552"/>
          </a:xfrm>
        </p:spPr>
        <p:txBody>
          <a:bodyPr>
            <a:normAutofit/>
          </a:bodyPr>
          <a:lstStyle/>
          <a:p>
            <a:pPr marL="457200" indent="-457200"/>
            <a:r>
              <a:rPr lang="en-US" dirty="0" smtClean="0"/>
              <a:t>Strategy;</a:t>
            </a:r>
          </a:p>
          <a:p>
            <a:pPr marL="457200" indent="-457200"/>
            <a:r>
              <a:rPr lang="en-US" dirty="0" smtClean="0"/>
              <a:t>Policy; and</a:t>
            </a:r>
          </a:p>
          <a:p>
            <a:pPr marL="457200" indent="-457200"/>
            <a:r>
              <a:rPr lang="en-US" dirty="0" smtClean="0"/>
              <a:t>Oversight.</a:t>
            </a:r>
          </a:p>
          <a:p>
            <a:pPr marL="914400" lvl="1" indent="-457200">
              <a:buFont typeface="Courier New" panose="02070309020205020404" pitchFamily="49" charset="0"/>
              <a:buChar char="o"/>
            </a:pPr>
            <a:r>
              <a:rPr lang="en-US" dirty="0" smtClean="0"/>
              <a:t>Legislative; and</a:t>
            </a:r>
          </a:p>
          <a:p>
            <a:pPr marL="914400" lvl="1" indent="-457200">
              <a:buFont typeface="Courier New" panose="02070309020205020404" pitchFamily="49" charset="0"/>
              <a:buChar char="o"/>
            </a:pPr>
            <a:r>
              <a:rPr lang="en-US" dirty="0" smtClean="0"/>
              <a:t>Management.</a:t>
            </a:r>
            <a:endParaRPr lang="en-US" dirty="0"/>
          </a:p>
          <a:p>
            <a:pPr marL="68580" indent="0">
              <a:buNone/>
            </a:pPr>
            <a:endParaRPr lang="en-US" dirty="0"/>
          </a:p>
        </p:txBody>
      </p:sp>
      <p:sp>
        <p:nvSpPr>
          <p:cNvPr id="6" name="Title 1"/>
          <p:cNvSpPr txBox="1">
            <a:spLocks/>
          </p:cNvSpPr>
          <p:nvPr/>
        </p:nvSpPr>
        <p:spPr>
          <a:xfrm>
            <a:off x="609601" y="533400"/>
            <a:ext cx="7567111" cy="1143000"/>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solidFill>
                  <a:schemeClr val="tx1"/>
                </a:solidFill>
              </a:rPr>
              <a:t>New NCAA Division I Governance Structure (continued)</a:t>
            </a:r>
            <a:endParaRPr lang="en-US" sz="3200" dirty="0">
              <a:solidFill>
                <a:schemeClr val="tx1"/>
              </a:solidFill>
            </a:endParaRPr>
          </a:p>
        </p:txBody>
      </p:sp>
      <p:sp>
        <p:nvSpPr>
          <p:cNvPr id="8" name="Content Placeholder 6"/>
          <p:cNvSpPr txBox="1">
            <a:spLocks/>
          </p:cNvSpPr>
          <p:nvPr/>
        </p:nvSpPr>
        <p:spPr>
          <a:xfrm>
            <a:off x="609601" y="3189847"/>
            <a:ext cx="4724399" cy="3426105"/>
          </a:xfrm>
          <a:prstGeom prst="rect">
            <a:avLst/>
          </a:prstGeom>
        </p:spPr>
        <p:txBody>
          <a:bodyPr vert="horz" lIns="91440" tIns="45720" rIns="91440" bIns="45720" rtlCol="0">
            <a:normAutofit lnSpcReduction="1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9pPr>
          </a:lstStyle>
          <a:p>
            <a:pPr marL="457200" indent="-457200"/>
            <a:r>
              <a:rPr lang="en-US" dirty="0" smtClean="0"/>
              <a:t>20 chancellors or presidents;</a:t>
            </a:r>
          </a:p>
          <a:p>
            <a:pPr marL="457200" indent="-457200"/>
            <a:r>
              <a:rPr lang="en-US" dirty="0" smtClean="0"/>
              <a:t>Director of </a:t>
            </a:r>
            <a:r>
              <a:rPr lang="en-US" dirty="0"/>
              <a:t>a</a:t>
            </a:r>
            <a:r>
              <a:rPr lang="en-US" dirty="0" smtClean="0"/>
              <a:t>thletics;</a:t>
            </a:r>
          </a:p>
          <a:p>
            <a:pPr marL="457200" indent="-457200"/>
            <a:r>
              <a:rPr lang="en-US" dirty="0" smtClean="0"/>
              <a:t>Senior woman </a:t>
            </a:r>
            <a:r>
              <a:rPr lang="en-US" dirty="0"/>
              <a:t>a</a:t>
            </a:r>
            <a:r>
              <a:rPr lang="en-US" dirty="0" smtClean="0"/>
              <a:t>dministrator;</a:t>
            </a:r>
          </a:p>
          <a:p>
            <a:pPr marL="457200" indent="-457200"/>
            <a:r>
              <a:rPr lang="en-US" dirty="0" smtClean="0"/>
              <a:t>Faculty athletics representative; and</a:t>
            </a:r>
          </a:p>
          <a:p>
            <a:pPr marL="457200" indent="-457200"/>
            <a:r>
              <a:rPr lang="en-US" dirty="0" smtClean="0"/>
              <a:t>Chair of Student-Athlete Advisory Committee.</a:t>
            </a:r>
          </a:p>
        </p:txBody>
      </p:sp>
    </p:spTree>
    <p:extLst>
      <p:ext uri="{BB962C8B-B14F-4D97-AF65-F5344CB8AC3E}">
        <p14:creationId xmlns:p14="http://schemas.microsoft.com/office/powerpoint/2010/main" val="36938040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132447"/>
            <a:ext cx="8077200" cy="914400"/>
          </a:xfrm>
        </p:spPr>
        <p:txBody>
          <a:bodyPr>
            <a:normAutofit/>
          </a:bodyPr>
          <a:lstStyle/>
          <a:p>
            <a:pPr algn="ctr"/>
            <a:r>
              <a:rPr lang="en-US" sz="2800" b="1" dirty="0" smtClean="0"/>
              <a:t>Division I Council</a:t>
            </a:r>
            <a:endParaRPr lang="en-US" sz="2800" b="1" dirty="0"/>
          </a:p>
        </p:txBody>
      </p:sp>
      <p:sp>
        <p:nvSpPr>
          <p:cNvPr id="4" name="Text Placeholder 3"/>
          <p:cNvSpPr>
            <a:spLocks noGrp="1"/>
          </p:cNvSpPr>
          <p:nvPr>
            <p:ph type="body" idx="1"/>
          </p:nvPr>
        </p:nvSpPr>
        <p:spPr>
          <a:xfrm>
            <a:off x="609600" y="2000656"/>
            <a:ext cx="4343400" cy="639762"/>
          </a:xfrm>
        </p:spPr>
        <p:txBody>
          <a:bodyPr>
            <a:normAutofit/>
          </a:bodyPr>
          <a:lstStyle/>
          <a:p>
            <a:pPr algn="ctr"/>
            <a:r>
              <a:rPr lang="en-US" b="0" u="sng" dirty="0" smtClean="0"/>
              <a:t>Composition – 40 members</a:t>
            </a:r>
            <a:r>
              <a:rPr lang="en-US" b="0" dirty="0" smtClean="0"/>
              <a:t>:</a:t>
            </a:r>
            <a:endParaRPr lang="en-US" b="0" u="sng" dirty="0"/>
          </a:p>
        </p:txBody>
      </p:sp>
      <p:sp>
        <p:nvSpPr>
          <p:cNvPr id="5" name="Text Placeholder 4"/>
          <p:cNvSpPr>
            <a:spLocks noGrp="1"/>
          </p:cNvSpPr>
          <p:nvPr>
            <p:ph type="body" sz="quarter" idx="3"/>
          </p:nvPr>
        </p:nvSpPr>
        <p:spPr>
          <a:xfrm>
            <a:off x="5021483" y="1970647"/>
            <a:ext cx="3512917" cy="685800"/>
          </a:xfrm>
        </p:spPr>
        <p:txBody>
          <a:bodyPr>
            <a:normAutofit/>
          </a:bodyPr>
          <a:lstStyle/>
          <a:p>
            <a:pPr algn="ctr"/>
            <a:r>
              <a:rPr lang="en-US" b="0" u="sng" dirty="0" smtClean="0"/>
              <a:t>Responsibilities</a:t>
            </a:r>
            <a:r>
              <a:rPr lang="en-US" b="0" dirty="0" smtClean="0"/>
              <a:t>:</a:t>
            </a:r>
            <a:endParaRPr lang="en-US" b="0" u="sng" dirty="0"/>
          </a:p>
        </p:txBody>
      </p:sp>
      <p:sp>
        <p:nvSpPr>
          <p:cNvPr id="7" name="Content Placeholder 6"/>
          <p:cNvSpPr>
            <a:spLocks noGrp="1"/>
          </p:cNvSpPr>
          <p:nvPr>
            <p:ph sz="quarter" idx="4"/>
          </p:nvPr>
        </p:nvSpPr>
        <p:spPr>
          <a:xfrm>
            <a:off x="5029200" y="2732648"/>
            <a:ext cx="3505199" cy="3682550"/>
          </a:xfrm>
        </p:spPr>
        <p:txBody>
          <a:bodyPr>
            <a:normAutofit/>
          </a:bodyPr>
          <a:lstStyle/>
          <a:p>
            <a:pPr marL="457200" indent="-457200">
              <a:spcBef>
                <a:spcPts val="600"/>
              </a:spcBef>
            </a:pPr>
            <a:r>
              <a:rPr lang="en-US" sz="2000" dirty="0" smtClean="0"/>
              <a:t>Day-to-day</a:t>
            </a:r>
            <a:br>
              <a:rPr lang="en-US" sz="2000" dirty="0" smtClean="0"/>
            </a:br>
            <a:r>
              <a:rPr lang="en-US" sz="2000" dirty="0" smtClean="0"/>
              <a:t>non-academic </a:t>
            </a:r>
            <a:r>
              <a:rPr lang="en-US" sz="2000" dirty="0"/>
              <a:t>policy </a:t>
            </a:r>
            <a:r>
              <a:rPr lang="en-US" sz="2000" dirty="0" smtClean="0"/>
              <a:t>and  </a:t>
            </a:r>
            <a:r>
              <a:rPr lang="en-US" sz="2000" dirty="0"/>
              <a:t>legislative decisions. </a:t>
            </a:r>
            <a:endParaRPr lang="en-US" sz="2000" dirty="0" smtClean="0"/>
          </a:p>
          <a:p>
            <a:pPr marL="0" indent="0">
              <a:spcBef>
                <a:spcPts val="600"/>
              </a:spcBef>
              <a:spcAft>
                <a:spcPts val="200"/>
              </a:spcAft>
              <a:buNone/>
            </a:pPr>
            <a:endParaRPr lang="en-US" sz="2000" dirty="0"/>
          </a:p>
          <a:p>
            <a:pPr marL="457200" indent="-457200"/>
            <a:r>
              <a:rPr lang="en-US" sz="2000" dirty="0"/>
              <a:t>Authorized to appoint sub-council standing committees and ad hoc groups</a:t>
            </a:r>
            <a:r>
              <a:rPr lang="en-US" sz="2000" dirty="0" smtClean="0"/>
              <a:t>.</a:t>
            </a:r>
            <a:endParaRPr lang="en-US" sz="2000" dirty="0"/>
          </a:p>
        </p:txBody>
      </p:sp>
      <p:sp>
        <p:nvSpPr>
          <p:cNvPr id="6" name="Title 1"/>
          <p:cNvSpPr txBox="1">
            <a:spLocks/>
          </p:cNvSpPr>
          <p:nvPr/>
        </p:nvSpPr>
        <p:spPr>
          <a:xfrm>
            <a:off x="609601" y="533400"/>
            <a:ext cx="7567111" cy="1143000"/>
          </a:xfrm>
          <a:prstGeom prst="rect">
            <a:avLst/>
          </a:prstGeom>
        </p:spPr>
        <p:txBody>
          <a:bodyPr vert="horz" lIns="91440" tIns="45720" rIns="91440" bIns="45720" rtlCol="0" anchor="b">
            <a:normAutofit fontScale="975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200" dirty="0" smtClean="0">
                <a:solidFill>
                  <a:schemeClr val="tx1"/>
                </a:solidFill>
              </a:rPr>
              <a:t>New NCAA Division I Governance Structure (continued)</a:t>
            </a:r>
            <a:endParaRPr lang="en-US" sz="3200" dirty="0">
              <a:solidFill>
                <a:schemeClr val="tx1"/>
              </a:solidFill>
            </a:endParaRPr>
          </a:p>
        </p:txBody>
      </p:sp>
      <p:sp>
        <p:nvSpPr>
          <p:cNvPr id="8" name="Content Placeholder 6"/>
          <p:cNvSpPr txBox="1">
            <a:spLocks/>
          </p:cNvSpPr>
          <p:nvPr/>
        </p:nvSpPr>
        <p:spPr>
          <a:xfrm>
            <a:off x="609601" y="2732647"/>
            <a:ext cx="4267199" cy="3668153"/>
          </a:xfrm>
          <a:prstGeom prst="rect">
            <a:avLst/>
          </a:prstGeom>
        </p:spPr>
        <p:txBody>
          <a:bodyPr vert="horz" lIns="91440" tIns="45720" rIns="91440" bIns="45720" rtlCol="0">
            <a:normAutofit fontScale="62500" lnSpcReduction="20000"/>
          </a:bodyPr>
          <a:lst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600" kern="1200">
                <a:solidFill>
                  <a:schemeClr val="tx2"/>
                </a:solidFill>
                <a:latin typeface="+mn-lt"/>
                <a:ea typeface="+mn-ea"/>
                <a:cs typeface="+mn-cs"/>
              </a:defRPr>
            </a:lvl9pPr>
          </a:lstStyle>
          <a:p>
            <a:pPr marL="457200" indent="-457200">
              <a:spcBef>
                <a:spcPts val="600"/>
              </a:spcBef>
              <a:spcAft>
                <a:spcPts val="200"/>
              </a:spcAft>
            </a:pPr>
            <a:r>
              <a:rPr lang="en-US" sz="3200" dirty="0"/>
              <a:t>32 athletics </a:t>
            </a:r>
            <a:r>
              <a:rPr lang="en-US" sz="3200" dirty="0" smtClean="0"/>
              <a:t>administrators;</a:t>
            </a:r>
          </a:p>
          <a:p>
            <a:pPr marL="914400" lvl="1" indent="-457200">
              <a:spcBef>
                <a:spcPts val="600"/>
              </a:spcBef>
              <a:buFont typeface="Courier New" panose="02070309020205020404" pitchFamily="49" charset="0"/>
              <a:buChar char="o"/>
            </a:pPr>
            <a:r>
              <a:rPr lang="en-US" sz="2600" dirty="0"/>
              <a:t>Athletics directors comprise at least 60 percent of this group.</a:t>
            </a:r>
          </a:p>
          <a:p>
            <a:pPr marL="914400" lvl="1" indent="-457200">
              <a:spcBef>
                <a:spcPts val="600"/>
              </a:spcBef>
              <a:spcAft>
                <a:spcPts val="100"/>
              </a:spcAft>
              <a:buFont typeface="Courier New" panose="02070309020205020404" pitchFamily="49" charset="0"/>
              <a:buChar char="o"/>
            </a:pPr>
            <a:r>
              <a:rPr lang="en-US" sz="2600" dirty="0" smtClean="0"/>
              <a:t>Also, senior </a:t>
            </a:r>
            <a:r>
              <a:rPr lang="en-US" sz="2600" dirty="0"/>
              <a:t>woman administrators</a:t>
            </a:r>
            <a:r>
              <a:rPr lang="en-US" sz="2600" dirty="0" smtClean="0"/>
              <a:t>, and conference, </a:t>
            </a:r>
            <a:r>
              <a:rPr lang="en-US" sz="2600" dirty="0"/>
              <a:t>compliance </a:t>
            </a:r>
            <a:r>
              <a:rPr lang="en-US" sz="2600" dirty="0" smtClean="0"/>
              <a:t>and </a:t>
            </a:r>
            <a:r>
              <a:rPr lang="en-US" sz="2600" dirty="0"/>
              <a:t>other senior level </a:t>
            </a:r>
            <a:r>
              <a:rPr lang="en-US" sz="2600" dirty="0" smtClean="0"/>
              <a:t>administrators.</a:t>
            </a:r>
            <a:endParaRPr lang="en-US" sz="2600" dirty="0"/>
          </a:p>
          <a:p>
            <a:pPr marL="457200" indent="-457200">
              <a:spcBef>
                <a:spcPts val="600"/>
              </a:spcBef>
              <a:spcAft>
                <a:spcPts val="200"/>
              </a:spcAft>
            </a:pPr>
            <a:r>
              <a:rPr lang="en-US" sz="3200" dirty="0" smtClean="0"/>
              <a:t>Four </a:t>
            </a:r>
            <a:r>
              <a:rPr lang="en-US" sz="3200" dirty="0"/>
              <a:t>conference </a:t>
            </a:r>
            <a:r>
              <a:rPr lang="en-US" sz="3200" dirty="0" smtClean="0"/>
              <a:t>commissioners;</a:t>
            </a:r>
            <a:endParaRPr lang="en-US" sz="3200" dirty="0"/>
          </a:p>
          <a:p>
            <a:pPr marL="457200" indent="-457200">
              <a:spcBef>
                <a:spcPts val="600"/>
              </a:spcBef>
              <a:spcAft>
                <a:spcPts val="200"/>
              </a:spcAft>
            </a:pPr>
            <a:r>
              <a:rPr lang="en-US" sz="3200" dirty="0"/>
              <a:t>Two faculty athletics </a:t>
            </a:r>
            <a:r>
              <a:rPr lang="en-US" sz="3200" dirty="0" smtClean="0"/>
              <a:t>representatives; and</a:t>
            </a:r>
            <a:endParaRPr lang="en-US" sz="3200" dirty="0"/>
          </a:p>
          <a:p>
            <a:pPr marL="457200" indent="-457200">
              <a:spcBef>
                <a:spcPts val="600"/>
              </a:spcBef>
            </a:pPr>
            <a:r>
              <a:rPr lang="en-US" sz="3200" dirty="0"/>
              <a:t>Two members of the Student-Athlete Advisory Committee.</a:t>
            </a:r>
          </a:p>
        </p:txBody>
      </p:sp>
    </p:spTree>
    <p:extLst>
      <p:ext uri="{BB962C8B-B14F-4D97-AF65-F5344CB8AC3E}">
        <p14:creationId xmlns:p14="http://schemas.microsoft.com/office/powerpoint/2010/main" val="1845459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1"/>
          <p:cNvSpPr txBox="1">
            <a:spLocks/>
          </p:cNvSpPr>
          <p:nvPr/>
        </p:nvSpPr>
        <p:spPr>
          <a:xfrm>
            <a:off x="0" y="0"/>
            <a:ext cx="9144000" cy="609600"/>
          </a:xfrm>
          <a:prstGeom prst="rect">
            <a:avLst/>
          </a:prstGeom>
          <a:noFill/>
        </p:spPr>
        <p:txBody>
          <a:bodyPr vert="horz" lIns="45720" tIns="45720" rIns="4572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800" b="1" dirty="0" smtClean="0"/>
              <a:t>Division I Council Substructure</a:t>
            </a:r>
            <a:endParaRPr lang="en-US" sz="2800" b="1" dirty="0"/>
          </a:p>
        </p:txBody>
      </p:sp>
      <p:sp>
        <p:nvSpPr>
          <p:cNvPr id="16" name="Title 1"/>
          <p:cNvSpPr txBox="1">
            <a:spLocks/>
          </p:cNvSpPr>
          <p:nvPr/>
        </p:nvSpPr>
        <p:spPr>
          <a:xfrm>
            <a:off x="0" y="457200"/>
            <a:ext cx="9144000" cy="609600"/>
          </a:xfrm>
          <a:prstGeom prst="rect">
            <a:avLst/>
          </a:prstGeom>
          <a:noFill/>
        </p:spPr>
        <p:txBody>
          <a:bodyPr vert="horz" lIns="45720" tIns="45720" rIns="4572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t>The following standing Division I committees </a:t>
            </a:r>
            <a:r>
              <a:rPr lang="en-US" sz="2000" dirty="0"/>
              <a:t>r</a:t>
            </a:r>
            <a:r>
              <a:rPr lang="en-US" sz="2000" dirty="0" smtClean="0"/>
              <a:t>eport to the Council</a:t>
            </a:r>
            <a:endParaRPr lang="en-US" sz="2000" dirty="0"/>
          </a:p>
        </p:txBody>
      </p:sp>
      <p:graphicFrame>
        <p:nvGraphicFramePr>
          <p:cNvPr id="3" name="Diagram 2"/>
          <p:cNvGraphicFramePr/>
          <p:nvPr>
            <p:extLst>
              <p:ext uri="{D42A27DB-BD31-4B8C-83A1-F6EECF244321}">
                <p14:modId xmlns:p14="http://schemas.microsoft.com/office/powerpoint/2010/main" val="1189324736"/>
              </p:ext>
            </p:extLst>
          </p:nvPr>
        </p:nvGraphicFramePr>
        <p:xfrm>
          <a:off x="0" y="1066801"/>
          <a:ext cx="9144000" cy="57912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4014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152400"/>
            <a:ext cx="8806924" cy="533400"/>
          </a:xfrm>
        </p:spPr>
        <p:txBody>
          <a:bodyPr>
            <a:normAutofit/>
          </a:bodyPr>
          <a:lstStyle/>
          <a:p>
            <a:pPr algn="ctr"/>
            <a:r>
              <a:rPr lang="en-US" sz="2400" b="1" dirty="0" smtClean="0">
                <a:solidFill>
                  <a:schemeClr val="tx1"/>
                </a:solidFill>
              </a:rPr>
              <a:t>NCAA Division I Student-Athlete Experience Committee</a:t>
            </a:r>
            <a:endParaRPr lang="en-US" sz="2400" b="1" dirty="0">
              <a:solidFill>
                <a:schemeClr val="tx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7977268"/>
              </p:ext>
            </p:extLst>
          </p:nvPr>
        </p:nvGraphicFramePr>
        <p:xfrm>
          <a:off x="380999" y="761999"/>
          <a:ext cx="8534406" cy="5867402"/>
        </p:xfrm>
        <a:graphic>
          <a:graphicData uri="http://schemas.openxmlformats.org/drawingml/2006/table">
            <a:tbl>
              <a:tblPr/>
              <a:tblGrid>
                <a:gridCol w="1905003"/>
                <a:gridCol w="2362198"/>
                <a:gridCol w="2057400"/>
                <a:gridCol w="2209805"/>
              </a:tblGrid>
              <a:tr h="322286">
                <a:tc>
                  <a:txBody>
                    <a:bodyPr/>
                    <a:lstStyle/>
                    <a:p>
                      <a:pPr algn="ctr"/>
                      <a:r>
                        <a:rPr lang="en-US" sz="1800" b="1" dirty="0">
                          <a:effectLst/>
                        </a:rPr>
                        <a:t>Name</a:t>
                      </a:r>
                    </a:p>
                  </a:txBody>
                  <a:tcPr marL="30245" marR="30245" marT="15122" marB="15122" anchor="ctr">
                    <a:lnL>
                      <a:noFill/>
                    </a:lnL>
                    <a:lnR>
                      <a:noFill/>
                    </a:lnR>
                    <a:lnT>
                      <a:noFill/>
                    </a:lnT>
                    <a:lnB w="9525" cap="flat" cmpd="sng" algn="ctr">
                      <a:solidFill>
                        <a:srgbClr val="999999"/>
                      </a:solidFill>
                      <a:prstDash val="solid"/>
                      <a:round/>
                      <a:headEnd type="none" w="med" len="med"/>
                      <a:tailEnd type="none" w="med" len="med"/>
                    </a:lnB>
                  </a:tcPr>
                </a:tc>
                <a:tc>
                  <a:txBody>
                    <a:bodyPr/>
                    <a:lstStyle/>
                    <a:p>
                      <a:pPr algn="ctr"/>
                      <a:r>
                        <a:rPr lang="en-US" sz="1800" b="1" dirty="0">
                          <a:effectLst/>
                        </a:rPr>
                        <a:t>School</a:t>
                      </a:r>
                    </a:p>
                  </a:txBody>
                  <a:tcPr marL="30245" marR="30245" marT="15122" marB="15122" anchor="ctr">
                    <a:lnL>
                      <a:noFill/>
                    </a:lnL>
                    <a:lnR>
                      <a:noFill/>
                    </a:lnR>
                    <a:lnT>
                      <a:noFill/>
                    </a:lnT>
                    <a:lnB w="9525" cap="flat" cmpd="sng" algn="ctr">
                      <a:solidFill>
                        <a:srgbClr val="999999"/>
                      </a:solidFill>
                      <a:prstDash val="solid"/>
                      <a:round/>
                      <a:headEnd type="none" w="med" len="med"/>
                      <a:tailEnd type="none" w="med" len="med"/>
                    </a:lnB>
                  </a:tcPr>
                </a:tc>
                <a:tc>
                  <a:txBody>
                    <a:bodyPr/>
                    <a:lstStyle/>
                    <a:p>
                      <a:pPr algn="ctr"/>
                      <a:r>
                        <a:rPr lang="en-US" sz="1800" b="1" dirty="0">
                          <a:effectLst/>
                        </a:rPr>
                        <a:t>Conference</a:t>
                      </a:r>
                    </a:p>
                  </a:txBody>
                  <a:tcPr marL="30245" marR="30245" marT="15122" marB="15122" anchor="ctr">
                    <a:lnL>
                      <a:noFill/>
                    </a:lnL>
                    <a:lnR>
                      <a:noFill/>
                    </a:lnR>
                    <a:lnT>
                      <a:noFill/>
                    </a:lnT>
                    <a:lnB w="9525" cap="flat" cmpd="sng" algn="ctr">
                      <a:solidFill>
                        <a:srgbClr val="999999"/>
                      </a:solidFill>
                      <a:prstDash val="solid"/>
                      <a:round/>
                      <a:headEnd type="none" w="med" len="med"/>
                      <a:tailEnd type="none" w="med" len="med"/>
                    </a:lnB>
                  </a:tcPr>
                </a:tc>
                <a:tc>
                  <a:txBody>
                    <a:bodyPr/>
                    <a:lstStyle/>
                    <a:p>
                      <a:pPr algn="ctr"/>
                      <a:r>
                        <a:rPr lang="en-US" sz="1800" b="1" dirty="0">
                          <a:effectLst/>
                        </a:rPr>
                        <a:t>Position</a:t>
                      </a:r>
                    </a:p>
                  </a:txBody>
                  <a:tcPr marL="30245" marR="30245" marT="15122" marB="15122" anchor="ctr">
                    <a:lnL>
                      <a:noFill/>
                    </a:lnL>
                    <a:lnR>
                      <a:noFill/>
                    </a:lnR>
                    <a:lnT>
                      <a:noFill/>
                    </a:lnT>
                    <a:lnB w="9525" cap="flat" cmpd="sng" algn="ctr">
                      <a:solidFill>
                        <a:srgbClr val="999999"/>
                      </a:solidFill>
                      <a:prstDash val="solid"/>
                      <a:round/>
                      <a:headEnd type="none" w="med" len="med"/>
                      <a:tailEnd type="none" w="med" len="med"/>
                    </a:lnB>
                  </a:tcPr>
                </a:tc>
              </a:tr>
              <a:tr h="612568">
                <a:tc>
                  <a:txBody>
                    <a:bodyPr/>
                    <a:lstStyle/>
                    <a:p>
                      <a:r>
                        <a:rPr lang="en-US" sz="1800" dirty="0"/>
                        <a:t>Bob Scalise (chair)</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Harvard University</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Ivy League</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Athletics director</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612568">
                <a:tc>
                  <a:txBody>
                    <a:bodyPr/>
                    <a:lstStyle/>
                    <a:p>
                      <a:r>
                        <a:rPr lang="en-US" sz="1800" dirty="0"/>
                        <a:t>Lindsey Babcock</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Kansas State University</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Big </a:t>
                      </a:r>
                      <a:r>
                        <a:rPr lang="en-US" sz="1800" dirty="0" smtClean="0"/>
                        <a:t>12</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Associate </a:t>
                      </a:r>
                      <a:r>
                        <a:rPr lang="en-US" sz="1800" dirty="0" smtClean="0"/>
                        <a:t>AD</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612568">
                <a:tc>
                  <a:txBody>
                    <a:bodyPr/>
                    <a:lstStyle/>
                    <a:p>
                      <a:r>
                        <a:rPr lang="en-US" sz="1800" dirty="0"/>
                        <a:t>Rob Bernardi</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Nichols State University</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smtClean="0"/>
                        <a:t>Southland</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Athletics director</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612568">
                <a:tc>
                  <a:txBody>
                    <a:bodyPr/>
                    <a:lstStyle/>
                    <a:p>
                      <a:r>
                        <a:rPr lang="en-US" sz="1800" dirty="0"/>
                        <a:t>Jennifer Condaras</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 </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Big East Conference</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Associate </a:t>
                      </a:r>
                      <a:r>
                        <a:rPr lang="en-US" sz="1800" dirty="0" smtClean="0"/>
                        <a:t>commissioner/SWA</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322286">
                <a:tc>
                  <a:txBody>
                    <a:bodyPr/>
                    <a:lstStyle/>
                    <a:p>
                      <a:r>
                        <a:rPr lang="en-US" sz="1800" dirty="0"/>
                        <a:t>John Hartwell</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Troy University</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Sun </a:t>
                      </a:r>
                      <a:r>
                        <a:rPr lang="en-US" sz="1800" dirty="0" smtClean="0"/>
                        <a:t>Belt</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Athletics director</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612568">
                <a:tc>
                  <a:txBody>
                    <a:bodyPr/>
                    <a:lstStyle/>
                    <a:p>
                      <a:r>
                        <a:rPr lang="en-US" sz="1800" dirty="0"/>
                        <a:t>Erin Kido</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Eastern Michigan University</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smtClean="0"/>
                        <a:t>Mid-American Conference</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smtClean="0"/>
                        <a:t>Sr. Assoc. AD/SWA</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612568">
                <a:tc>
                  <a:txBody>
                    <a:bodyPr/>
                    <a:lstStyle/>
                    <a:p>
                      <a:r>
                        <a:rPr lang="en-US" sz="1800" dirty="0"/>
                        <a:t>Michael Sagas</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University of Florida</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Southeastern Conference</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smtClean="0"/>
                        <a:t>FAR</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612568">
                <a:tc>
                  <a:txBody>
                    <a:bodyPr/>
                    <a:lstStyle/>
                    <a:p>
                      <a:r>
                        <a:rPr lang="en-US" sz="1800" dirty="0"/>
                        <a:t>Justin Sell</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South Dakota State University</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Summit League</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Athletics director</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322286">
                <a:tc>
                  <a:txBody>
                    <a:bodyPr/>
                    <a:lstStyle/>
                    <a:p>
                      <a:r>
                        <a:rPr lang="en-US" sz="1800" dirty="0" smtClean="0"/>
                        <a:t>Student-athlete</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TBD</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TBD</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 </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r h="612568">
                <a:tc>
                  <a:txBody>
                    <a:bodyPr/>
                    <a:lstStyle/>
                    <a:p>
                      <a:r>
                        <a:rPr lang="en-US" sz="1800" dirty="0"/>
                        <a:t>Etienne Thomas</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a:t>North Carolina Central </a:t>
                      </a:r>
                      <a:r>
                        <a:rPr lang="en-US" sz="1800" dirty="0" smtClean="0"/>
                        <a:t>University</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600" dirty="0"/>
                        <a:t>Mid-Eastern Athletic Conference</a:t>
                      </a:r>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c>
                  <a:txBody>
                    <a:bodyPr/>
                    <a:lstStyle/>
                    <a:p>
                      <a:r>
                        <a:rPr lang="en-US" sz="1800" dirty="0" smtClean="0"/>
                        <a:t>SWA</a:t>
                      </a:r>
                      <a:endParaRPr lang="en-US" sz="1800" dirty="0"/>
                    </a:p>
                  </a:txBody>
                  <a:tcPr marL="30245" marR="30245" marT="15122" marB="15122" anchor="ctr">
                    <a:lnL>
                      <a:noFill/>
                    </a:lnL>
                    <a:lnR>
                      <a:noFill/>
                    </a:lnR>
                    <a:lnT w="9525" cap="flat" cmpd="sng" algn="ctr">
                      <a:solidFill>
                        <a:srgbClr val="999999"/>
                      </a:solidFill>
                      <a:prstDash val="solid"/>
                      <a:round/>
                      <a:headEnd type="none" w="med" len="med"/>
                      <a:tailEnd type="none" w="med" len="med"/>
                    </a:lnT>
                    <a:lnB w="9525" cap="flat" cmpd="sng" algn="ctr">
                      <a:solidFill>
                        <a:srgbClr val="999999"/>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07992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tx1"/>
                </a:solidFill>
              </a:rPr>
              <a:t>Areas of Autonomy</a:t>
            </a:r>
            <a:endParaRPr lang="en-US" dirty="0">
              <a:solidFill>
                <a:schemeClr val="tx1"/>
              </a:solidFill>
            </a:endParaRPr>
          </a:p>
        </p:txBody>
      </p:sp>
    </p:spTree>
    <p:extLst>
      <p:ext uri="{BB962C8B-B14F-4D97-AF65-F5344CB8AC3E}">
        <p14:creationId xmlns:p14="http://schemas.microsoft.com/office/powerpoint/2010/main" val="2263546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2015 SASFAA PP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ittee xmlns="8203a8d2-2ccf-4437-8480-e4e7da4321d9" xsi:nil="true"/>
    <Academic_x005f_x002F_Fiscal_x005f_x0020_Year xmlns="8203a8d2-2ccf-4437-8480-e4e7da4321d9">n/a</Academic_x005f_x002F_Fiscal_x005f_x0020_Year>
    <Division xmlns="8203a8d2-2ccf-4437-8480-e4e7da4321d9" xsi:nil="true"/>
    <Document_x0020_Type xmlns="d5b4bbe9-64c0-485e-95ee-f90db46064a4" xsi:nil="true"/>
    <Championship xmlns="8203a8d2-2ccf-4437-8480-e4e7da4321d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Core.5Year" ma:contentTypeID="0x010100F9F789DCBE2F8546844AAD72D1F17829010200C47031F321675D468CB9A07D4F523A3D" ma:contentTypeVersion="4" ma:contentTypeDescription="" ma:contentTypeScope="" ma:versionID="0b2590a5545a570bf19f2af25adebf71">
  <xsd:schema xmlns:xsd="http://www.w3.org/2001/XMLSchema" xmlns:xs="http://www.w3.org/2001/XMLSchema" xmlns:p="http://schemas.microsoft.com/office/2006/metadata/properties" xmlns:ns2="d5b4bbe9-64c0-485e-95ee-f90db46064a4" xmlns:ns3="8203a8d2-2ccf-4437-8480-e4e7da4321d9" targetNamespace="http://schemas.microsoft.com/office/2006/metadata/properties" ma:root="true" ma:fieldsID="eff7beab007647496f722bedfb475aa5" ns2:_="" ns3:_="">
    <xsd:import namespace="d5b4bbe9-64c0-485e-95ee-f90db46064a4"/>
    <xsd:import namespace="8203a8d2-2ccf-4437-8480-e4e7da4321d9"/>
    <xsd:element name="properties">
      <xsd:complexType>
        <xsd:sequence>
          <xsd:element name="documentManagement">
            <xsd:complexType>
              <xsd:all>
                <xsd:element ref="ns2:Document_x0020_Type" minOccurs="0"/>
                <xsd:element ref="ns3:Championship" minOccurs="0"/>
                <xsd:element ref="ns3:Division" minOccurs="0"/>
                <xsd:element ref="ns3:Committee" minOccurs="0"/>
                <xsd:element ref="ns3:Academic_x005f_x002F_Fiscal_x005f_x0020_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b4bbe9-64c0-485e-95ee-f90db46064a4" elementFormDefault="qualified">
    <xsd:import namespace="http://schemas.microsoft.com/office/2006/documentManagement/types"/>
    <xsd:import namespace="http://schemas.microsoft.com/office/infopath/2007/PartnerControls"/>
    <xsd:element name="Document_x0020_Type" ma:index="3" nillable="true" ma:displayName="Document Type" ma:list="{6337aed9-7485-44c6-a2cb-2d4bdfdcf954}" ma:internalName="Document_x0020_Type0" ma:readOnly="false" ma:showField="Title" ma:web="8203a8d2-2ccf-4437-8480-e4e7da4321d9">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8203a8d2-2ccf-4437-8480-e4e7da4321d9" elementFormDefault="qualified">
    <xsd:import namespace="http://schemas.microsoft.com/office/2006/documentManagement/types"/>
    <xsd:import namespace="http://schemas.microsoft.com/office/infopath/2007/PartnerControls"/>
    <xsd:element name="Championship" ma:index="4" nillable="true" ma:displayName="Championship" ma:list="{9f0c0c2f-65a3-4803-a250-88a2c6aa503b}" ma:internalName="Championship" ma:readOnly="false" ma:showField="Title" ma:web="8203a8d2-2ccf-4437-8480-e4e7da4321d9">
      <xsd:simpleType>
        <xsd:restriction base="dms:Lookup"/>
      </xsd:simpleType>
    </xsd:element>
    <xsd:element name="Division" ma:index="5" nillable="true" ma:displayName="Division" ma:list="{019add6d-0a23-4369-833b-7f9c3f6d7be9}" ma:internalName="Division" ma:readOnly="false" ma:showField="Title" ma:web="8203a8d2-2ccf-4437-8480-e4e7da4321d9">
      <xsd:simpleType>
        <xsd:restriction base="dms:Lookup"/>
      </xsd:simpleType>
    </xsd:element>
    <xsd:element name="Committee" ma:index="6" nillable="true" ma:displayName="Committee" ma:list="{92b80169-226d-41af-a280-46338252cbf7}" ma:internalName="Committee" ma:readOnly="false" ma:showField="Title" ma:web="8203a8d2-2ccf-4437-8480-e4e7da4321d9">
      <xsd:simpleType>
        <xsd:restriction base="dms:Lookup"/>
      </xsd:simpleType>
    </xsd:element>
    <xsd:element name="Academic_x005f_x002F_Fiscal_x005f_x0020_Year" ma:index="7" nillable="true" ma:displayName="Academic/Fiscal Year" ma:default="n/a" ma:format="Dropdown" ma:internalName="Academic_x002F_Fiscal_x0020_Year" ma:readOnly="false">
      <xsd:simpleType>
        <xsd:union memberTypes="dms:Text">
          <xsd:simpleType>
            <xsd:restriction base="dms:Choice">
              <xsd:enumeration value="n/a"/>
              <xsd:enumeration value="2005-06"/>
              <xsd:enumeration value="2006-07"/>
              <xsd:enumeration value="2007-08"/>
              <xsd:enumeration value="2008-09"/>
              <xsd:enumeration value="2009-10"/>
              <xsd:enumeration value="2010-11"/>
              <xsd:enumeration value="2011-12"/>
              <xsd:enumeration value="2012-13"/>
              <xsd:enumeration value="2013-14"/>
              <xsd:enumeration value="Other"/>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32C9E26-4855-4CA0-B428-DFAB3E6B6F04}">
  <ds:schemaRefs>
    <ds:schemaRef ds:uri="http://purl.org/dc/terms/"/>
    <ds:schemaRef ds:uri="http://purl.org/dc/dcmitype/"/>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d5b4bbe9-64c0-485e-95ee-f90db46064a4"/>
    <ds:schemaRef ds:uri="http://schemas.microsoft.com/office/infopath/2007/PartnerControls"/>
    <ds:schemaRef ds:uri="8203a8d2-2ccf-4437-8480-e4e7da4321d9"/>
    <ds:schemaRef ds:uri="http://www.w3.org/XML/1998/namespace"/>
  </ds:schemaRefs>
</ds:datastoreItem>
</file>

<file path=customXml/itemProps2.xml><?xml version="1.0" encoding="utf-8"?>
<ds:datastoreItem xmlns:ds="http://schemas.openxmlformats.org/officeDocument/2006/customXml" ds:itemID="{8DDFDE2A-F99B-4BA0-8902-86E84D677967}">
  <ds:schemaRefs>
    <ds:schemaRef ds:uri="http://schemas.microsoft.com/sharepoint/v3/contenttype/forms"/>
  </ds:schemaRefs>
</ds:datastoreItem>
</file>

<file path=customXml/itemProps3.xml><?xml version="1.0" encoding="utf-8"?>
<ds:datastoreItem xmlns:ds="http://schemas.openxmlformats.org/officeDocument/2006/customXml" ds:itemID="{83AECB63-2C7E-4CBC-A0EE-5D1CA41D96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b4bbe9-64c0-485e-95ee-f90db46064a4"/>
    <ds:schemaRef ds:uri="8203a8d2-2ccf-4437-8480-e4e7da4321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Austin</Template>
  <TotalTime>668</TotalTime>
  <Words>1661</Words>
  <Application>Microsoft Office PowerPoint</Application>
  <PresentationFormat>On-screen Show (4:3)</PresentationFormat>
  <Paragraphs>293</Paragraphs>
  <Slides>29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Arial</vt:lpstr>
      <vt:lpstr>Calibri</vt:lpstr>
      <vt:lpstr>Century Gothic</vt:lpstr>
      <vt:lpstr>Courier New</vt:lpstr>
      <vt:lpstr>Wingdings 2</vt:lpstr>
      <vt:lpstr>Austin</vt:lpstr>
      <vt:lpstr>2015 SASFAA PP Template</vt:lpstr>
      <vt:lpstr>Future of Athletic Financial Aid</vt:lpstr>
      <vt:lpstr>Overview</vt:lpstr>
      <vt:lpstr>New NCAA Division I Governance Structure</vt:lpstr>
      <vt:lpstr>New NCAA Division I Governance Structure</vt:lpstr>
      <vt:lpstr>Board of Directors Overall Governing Body for Division I</vt:lpstr>
      <vt:lpstr>Division I Council</vt:lpstr>
      <vt:lpstr>PowerPoint Presentation</vt:lpstr>
      <vt:lpstr>NCAA Division I Student-Athlete Experience Committee</vt:lpstr>
      <vt:lpstr>Areas of Autonomy</vt:lpstr>
      <vt:lpstr>Areas of Autonomy</vt:lpstr>
      <vt:lpstr>PowerPoint Presentation</vt:lpstr>
      <vt:lpstr>PowerPoint Presentation</vt:lpstr>
      <vt:lpstr>PowerPoint Presentation</vt:lpstr>
      <vt:lpstr>PowerPoint Presentation</vt:lpstr>
      <vt:lpstr>Autonomy Legislation – Application to Other Conferences </vt:lpstr>
      <vt:lpstr>Autonomy Legislation Related to Financial Aid</vt:lpstr>
      <vt:lpstr>NCAA Proposal No. 2014-13, as amended</vt:lpstr>
      <vt:lpstr>Autonomy Legislation Related to Financial Aid – Proposal No. 2014-13, as amended</vt:lpstr>
      <vt:lpstr>Autonomy Legislation Related to Financial Aid – Proposal No. 2014-13, as amended (continued)</vt:lpstr>
      <vt:lpstr>PowerPoint Presentation</vt:lpstr>
      <vt:lpstr>What To Use When Calculating Equivalencies?</vt:lpstr>
      <vt:lpstr>Proposal No. 2014-14</vt:lpstr>
      <vt:lpstr>Autonomy Legislation Related to Financial Aid – Proposal No. 2014-14</vt:lpstr>
      <vt:lpstr>Autonomy Legislation Related to Financial Aid – Proposal No. 2014-14 (continued)</vt:lpstr>
      <vt:lpstr>Autonomy Legislation Related to Financial Aid – Proposal No. 2014-14 (continued)</vt:lpstr>
      <vt:lpstr>Discussion and Questions</vt:lpstr>
      <vt:lpstr>Autonomy Legislation Related to Financial Aid – Proposal No. 2014-13, as amended</vt:lpstr>
      <vt:lpstr>Autonomy Legislation Related to Financial Aid – Proposal No. 2014-14</vt:lpstr>
      <vt:lpstr>Selected Additional 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of Athletic Financial Aid</dc:title>
  <dc:creator>Frankel, Roxann</dc:creator>
  <cp:lastModifiedBy>Melecki, Thomas G</cp:lastModifiedBy>
  <cp:revision>46</cp:revision>
  <dcterms:created xsi:type="dcterms:W3CDTF">2006-08-16T00:00:00Z</dcterms:created>
  <dcterms:modified xsi:type="dcterms:W3CDTF">2015-05-07T22:03:18Z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0x010100F9F789DCBE2F8546844AAD72D1F17829010200C47031F321675D468CB9A07D4F523A3D</vt:lpwstr>
  </property>
</Properties>
</file>